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22"/>
  </p:notesMasterIdLst>
  <p:sldIdLst>
    <p:sldId id="260" r:id="rId2"/>
    <p:sldId id="263" r:id="rId3"/>
    <p:sldId id="454" r:id="rId4"/>
    <p:sldId id="455" r:id="rId5"/>
    <p:sldId id="482" r:id="rId6"/>
    <p:sldId id="485" r:id="rId7"/>
    <p:sldId id="468" r:id="rId8"/>
    <p:sldId id="492" r:id="rId9"/>
    <p:sldId id="493" r:id="rId10"/>
    <p:sldId id="483" r:id="rId11"/>
    <p:sldId id="494" r:id="rId12"/>
    <p:sldId id="478" r:id="rId13"/>
    <p:sldId id="496" r:id="rId14"/>
    <p:sldId id="484" r:id="rId15"/>
    <p:sldId id="477" r:id="rId16"/>
    <p:sldId id="486" r:id="rId17"/>
    <p:sldId id="488" r:id="rId18"/>
    <p:sldId id="490" r:id="rId19"/>
    <p:sldId id="489" r:id="rId20"/>
    <p:sldId id="491" r:id="rId21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創英角ｺﾞｼｯｸUB" pitchFamily="49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創英角ｺﾞｼｯｸUB" pitchFamily="49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創英角ｺﾞｼｯｸUB" pitchFamily="49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創英角ｺﾞｼｯｸUB" pitchFamily="49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創英角ｺﾞｼｯｸUB" pitchFamily="49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創英角ｺﾞｼｯｸUB" pitchFamily="49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創英角ｺﾞｼｯｸUB" pitchFamily="49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創英角ｺﾞｼｯｸUB" pitchFamily="49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創英角ｺﾞｼｯｸUB" pitchFamily="49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kato" initials="s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00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2" autoAdjust="0"/>
    <p:restoredTop sz="84497" autoAdjust="0"/>
  </p:normalViewPr>
  <p:slideViewPr>
    <p:cSldViewPr showGuides="1">
      <p:cViewPr varScale="1">
        <p:scale>
          <a:sx n="76" d="100"/>
          <a:sy n="76" d="100"/>
        </p:scale>
        <p:origin x="-7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4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1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>
                <a:ea typeface="ＭＳ Ｐゴシック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4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ea typeface="ＭＳ Ｐゴシック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>
                <a:ea typeface="ＭＳ Ｐゴシック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ea typeface="ＭＳ Ｐゴシック" pitchFamily="50" charset="-128"/>
              </a:defRPr>
            </a:lvl1pPr>
          </a:lstStyle>
          <a:p>
            <a:fld id="{A5AACCE7-FCB4-4380-99DC-A2F4D7F499C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74242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ACCE7-FCB4-4380-99DC-A2F4D7F499CA}" type="slidenum">
              <a:rPr lang="en-US" altLang="ja-JP" smtClean="0"/>
              <a:pPr/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85747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ACCE7-FCB4-4380-99DC-A2F4D7F499CA}" type="slidenum">
              <a:rPr lang="en-US" altLang="ja-JP" smtClean="0"/>
              <a:pPr/>
              <a:t>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85747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8E614B-E9BD-4CFE-AAC4-88545541A1B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35578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58459-21EB-4841-845F-F2426AE956F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68525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38925" y="0"/>
            <a:ext cx="2058988" cy="65976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29325" cy="65976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6F6EAC-DB4A-4245-B712-8FDEA24CAEA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940653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62071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表プレースホルダー 2"/>
          <p:cNvSpPr>
            <a:spLocks noGrp="1"/>
          </p:cNvSpPr>
          <p:nvPr>
            <p:ph type="tbl" idx="1"/>
          </p:nvPr>
        </p:nvSpPr>
        <p:spPr>
          <a:xfrm>
            <a:off x="457200" y="836613"/>
            <a:ext cx="8229600" cy="5761037"/>
          </a:xfrm>
        </p:spPr>
        <p:txBody>
          <a:bodyPr/>
          <a:lstStyle/>
          <a:p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931025" y="6540500"/>
            <a:ext cx="2133600" cy="295275"/>
          </a:xfrm>
        </p:spPr>
        <p:txBody>
          <a:bodyPr/>
          <a:lstStyle>
            <a:lvl1pPr>
              <a:defRPr/>
            </a:lvl1pPr>
          </a:lstStyle>
          <a:p>
            <a:fld id="{25089B74-F664-484E-99B9-250C5D3C179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08893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2ECD0E-DECE-4CFE-BC7B-C4C9614BF56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72776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AD1A2-7992-49DC-8814-6DE0EAEFE1D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17090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836613"/>
            <a:ext cx="4038600" cy="57610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836613"/>
            <a:ext cx="4038600" cy="57610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F99BC8-05A7-44A2-B6D5-867349ACBDD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9834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63B004-5964-4202-B0E6-BE383F74DF2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83936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7621CA-1493-4560-A310-6E2BD66F613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42835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A8BE87-8DC3-44CA-AD4D-5A380EB5427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63270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75FE27-7727-415B-B446-4AF822D4831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62861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3587EE-197C-4D38-A569-B616BC94B20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2159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836613"/>
            <a:ext cx="8229600" cy="5761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</a:defRPr>
            </a:lvl1pPr>
          </a:lstStyle>
          <a:p>
            <a:endParaRPr lang="en-US" altLang="ja-JP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</a:defRPr>
            </a:lvl1pPr>
          </a:lstStyle>
          <a:p>
            <a:endParaRPr lang="en-US" altLang="ja-JP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1025" y="6540500"/>
            <a:ext cx="2133600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ea typeface="+mn-ea"/>
              </a:defRPr>
            </a:lvl1pPr>
          </a:lstStyle>
          <a:p>
            <a:fld id="{2BFBF310-A997-4256-A962-AB0C2D012D15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4102" name="Rectangle 6"/>
          <p:cNvSpPr>
            <a:spLocks noChangeArrowheads="1"/>
          </p:cNvSpPr>
          <p:nvPr userDrawn="1"/>
        </p:nvSpPr>
        <p:spPr bwMode="auto">
          <a:xfrm>
            <a:off x="0" y="-12700"/>
            <a:ext cx="9144000" cy="65563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4105" name="Picture 9" descr="pifl_rgb_nega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50800"/>
            <a:ext cx="1125538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6"/>
          <p:cNvSpPr>
            <a:spLocks noChangeArrowheads="1"/>
          </p:cNvSpPr>
          <p:nvPr userDrawn="1"/>
        </p:nvSpPr>
        <p:spPr bwMode="auto">
          <a:xfrm flipV="1">
            <a:off x="36384" y="229716"/>
            <a:ext cx="1296144" cy="26816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0"/>
            <a:ext cx="8229600" cy="62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0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0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0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0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0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0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0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0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0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tmp"/><Relationship Id="rId4" Type="http://schemas.openxmlformats.org/officeDocument/2006/relationships/image" Target="../media/image6.tm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68313" y="1916113"/>
            <a:ext cx="8280400" cy="1684337"/>
          </a:xfrm>
        </p:spPr>
        <p:txBody>
          <a:bodyPr/>
          <a:lstStyle/>
          <a:p>
            <a:r>
              <a:rPr lang="en-US" altLang="ja-JP" sz="3200" dirty="0" smtClean="0">
                <a:solidFill>
                  <a:schemeClr val="tx1"/>
                </a:solidFill>
                <a:latin typeface="Arial Black" pitchFamily="34" charset="0"/>
              </a:rPr>
              <a:t>Automotive Linux Summit</a:t>
            </a:r>
            <a:r>
              <a:rPr lang="ja-JP" altLang="en-US" sz="3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en-US" altLang="ja-JP" sz="3200" dirty="0" smtClean="0">
                <a:solidFill>
                  <a:schemeClr val="tx1"/>
                </a:solidFill>
                <a:latin typeface="Arial Black" pitchFamily="34" charset="0"/>
              </a:rPr>
              <a:t>2017</a:t>
            </a:r>
            <a:br>
              <a:rPr lang="en-US" altLang="ja-JP" sz="32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altLang="ja-JP" sz="3200" dirty="0" smtClean="0">
                <a:solidFill>
                  <a:schemeClr val="tx1"/>
                </a:solidFill>
                <a:latin typeface="Arial Black" pitchFamily="34" charset="0"/>
              </a:rPr>
              <a:t>Open Source Summit</a:t>
            </a:r>
            <a:r>
              <a:rPr lang="ja-JP" altLang="en-US" sz="3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en-US" altLang="ja-JP" sz="3200" dirty="0" smtClean="0">
                <a:solidFill>
                  <a:schemeClr val="tx1"/>
                </a:solidFill>
                <a:latin typeface="Arial Black" pitchFamily="34" charset="0"/>
              </a:rPr>
              <a:t>Japan 2017</a:t>
            </a:r>
            <a:r>
              <a:rPr lang="en-US" altLang="ja-JP" sz="3200" dirty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en-US" altLang="ja-JP" sz="3200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altLang="ja-JP" sz="3200" dirty="0" smtClean="0">
                <a:solidFill>
                  <a:schemeClr val="tx1"/>
                </a:solidFill>
                <a:latin typeface="Arial Black" pitchFamily="34" charset="0"/>
              </a:rPr>
              <a:t>Short</a:t>
            </a:r>
            <a:r>
              <a:rPr lang="ja-JP" altLang="en-US" sz="3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en-US" altLang="ja-JP" sz="3200" dirty="0" smtClean="0">
                <a:solidFill>
                  <a:schemeClr val="tx1"/>
                </a:solidFill>
                <a:latin typeface="Arial Black" pitchFamily="34" charset="0"/>
              </a:rPr>
              <a:t>Report</a:t>
            </a:r>
            <a:endParaRPr lang="en-US" altLang="ja-JP" sz="32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71600" y="4268788"/>
            <a:ext cx="7129537" cy="1752600"/>
          </a:xfrm>
        </p:spPr>
        <p:txBody>
          <a:bodyPr/>
          <a:lstStyle/>
          <a:p>
            <a:r>
              <a:rPr lang="en-US" altLang="ja-JP" dirty="0">
                <a:latin typeface="Arial Black" pitchFamily="34" charset="0"/>
              </a:rPr>
              <a:t>Panasonic Corporation</a:t>
            </a:r>
            <a:endParaRPr lang="ja-JP" altLang="en-US" dirty="0">
              <a:latin typeface="Arial Black" pitchFamily="34" charset="0"/>
            </a:endParaRPr>
          </a:p>
          <a:p>
            <a:r>
              <a:rPr lang="ja-JP" altLang="en-US" dirty="0" smtClean="0">
                <a:latin typeface="Arial Black" pitchFamily="34" charset="0"/>
              </a:rPr>
              <a:t>加藤 慎介</a:t>
            </a:r>
            <a:endParaRPr lang="en-US" altLang="ja-JP" dirty="0" smtClean="0">
              <a:latin typeface="Arial Black" pitchFamily="34" charset="0"/>
            </a:endParaRPr>
          </a:p>
          <a:p>
            <a:r>
              <a:rPr lang="en-US" altLang="ja-JP" sz="2800" dirty="0" smtClean="0">
                <a:latin typeface="Arial Black" pitchFamily="34" charset="0"/>
              </a:rPr>
              <a:t>(kato.shinsuke@jp.panasonic.com)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Keynote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(ALS)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Title</a:t>
            </a:r>
            <a:r>
              <a:rPr kumimoji="1" lang="ja-JP" altLang="en-US" dirty="0" smtClean="0"/>
              <a:t>：</a:t>
            </a:r>
            <a:r>
              <a:rPr lang="en-US" altLang="ja-JP" dirty="0" smtClean="0"/>
              <a:t>Automotive </a:t>
            </a:r>
            <a:r>
              <a:rPr lang="en-US" altLang="ja-JP" dirty="0"/>
              <a:t>Grade Linux: State of the </a:t>
            </a:r>
            <a:r>
              <a:rPr lang="en-US" altLang="ja-JP" dirty="0" smtClean="0"/>
              <a:t>Alliance</a:t>
            </a:r>
          </a:p>
          <a:p>
            <a:r>
              <a:rPr lang="en-US" altLang="ja-JP" dirty="0" smtClean="0"/>
              <a:t>Speaker</a:t>
            </a:r>
            <a:r>
              <a:rPr lang="ja-JP" altLang="en-US" dirty="0" smtClean="0"/>
              <a:t>：</a:t>
            </a:r>
            <a:r>
              <a:rPr lang="en-US" altLang="ja-JP" dirty="0" smtClean="0"/>
              <a:t>Dan </a:t>
            </a:r>
            <a:r>
              <a:rPr lang="en-US" altLang="ja-JP" dirty="0"/>
              <a:t>Cauchy, Executive Director of Automotive Grade Linux, The Linux </a:t>
            </a:r>
            <a:r>
              <a:rPr lang="en-US" altLang="ja-JP" dirty="0" smtClean="0"/>
              <a:t>Foundation</a:t>
            </a:r>
          </a:p>
          <a:p>
            <a:r>
              <a:rPr kumimoji="1" lang="ja-JP" altLang="en-US" dirty="0" smtClean="0"/>
              <a:t>概要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AGL</a:t>
            </a:r>
            <a:r>
              <a:rPr lang="ja-JP" altLang="en-US" dirty="0" smtClean="0"/>
              <a:t>の最新状況についてプレゼン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カーメーカー 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社，メンバー企業は </a:t>
            </a:r>
            <a:r>
              <a:rPr kumimoji="1" lang="en-US" altLang="ja-JP" dirty="0" smtClean="0"/>
              <a:t>98</a:t>
            </a:r>
            <a:r>
              <a:rPr kumimoji="1" lang="ja-JP" altLang="en-US" dirty="0" smtClean="0"/>
              <a:t>社</a:t>
            </a:r>
            <a:r>
              <a:rPr lang="ja-JP" altLang="en-US" dirty="0" smtClean="0"/>
              <a:t>．メーカーやサプライヤーだけでなく</a:t>
            </a:r>
            <a:r>
              <a:rPr lang="en-US" altLang="ja-JP" dirty="0" smtClean="0"/>
              <a:t>IT</a:t>
            </a:r>
            <a:r>
              <a:rPr lang="ja-JP" altLang="en-US" dirty="0" smtClean="0"/>
              <a:t>企業やテレコム企業も</a:t>
            </a:r>
            <a:r>
              <a:rPr lang="ja-JP" altLang="en-US" dirty="0" smtClean="0"/>
              <a:t>参画</a:t>
            </a:r>
            <a:endParaRPr lang="en-US" altLang="ja-JP" dirty="0" smtClean="0"/>
          </a:p>
          <a:p>
            <a:pPr lvl="2"/>
            <a:r>
              <a:rPr kumimoji="1" lang="en-US" altLang="ja-JP" dirty="0" smtClean="0"/>
              <a:t>Ford, Honda, Jaguar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Land Rover, </a:t>
            </a:r>
            <a:r>
              <a:rPr kumimoji="1" lang="en-US" altLang="ja-JP" dirty="0" err="1" smtClean="0"/>
              <a:t>mazda</a:t>
            </a:r>
            <a:r>
              <a:rPr kumimoji="1" lang="en-US" altLang="ja-JP" dirty="0" smtClean="0"/>
              <a:t>, Mercedes-Benz, MITSUBISHI MORORS, NISSAN, SUBARU, SUZUKI, TOYOTA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10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833976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Keynote (ALS)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836613"/>
            <a:ext cx="8229600" cy="3096443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 smtClean="0"/>
              <a:t>Title : </a:t>
            </a:r>
            <a:r>
              <a:rPr lang="en-US" altLang="ja-JP" dirty="0"/>
              <a:t>Importance of Data Utilization in the Connected Car </a:t>
            </a:r>
            <a:r>
              <a:rPr lang="en-US" altLang="ja-JP" dirty="0" smtClean="0"/>
              <a:t>Era</a:t>
            </a:r>
          </a:p>
          <a:p>
            <a:r>
              <a:rPr lang="en-US" altLang="ja-JP" dirty="0" smtClean="0"/>
              <a:t>Speaker : </a:t>
            </a:r>
            <a:r>
              <a:rPr lang="en-US" altLang="ja-JP" dirty="0" err="1" smtClean="0"/>
              <a:t>Hidenori</a:t>
            </a:r>
            <a:r>
              <a:rPr lang="en-US" altLang="ja-JP" dirty="0" smtClean="0"/>
              <a:t> </a:t>
            </a:r>
            <a:r>
              <a:rPr lang="en-US" altLang="ja-JP" dirty="0"/>
              <a:t>Tsuzuki, President &amp; Representative Director, NTT Data MSE </a:t>
            </a:r>
            <a:r>
              <a:rPr lang="en-US" altLang="ja-JP" dirty="0" smtClean="0"/>
              <a:t>Corporation</a:t>
            </a:r>
          </a:p>
          <a:p>
            <a:r>
              <a:rPr lang="ja-JP" altLang="en-US" dirty="0" smtClean="0"/>
              <a:t>概要</a:t>
            </a:r>
            <a:endParaRPr lang="en-US" altLang="ja-JP" dirty="0" smtClean="0"/>
          </a:p>
          <a:p>
            <a:pPr lvl="1"/>
            <a:r>
              <a:rPr lang="en-US" altLang="ja-JP" dirty="0"/>
              <a:t>Connected </a:t>
            </a:r>
            <a:r>
              <a:rPr lang="en-US" altLang="ja-JP" dirty="0" smtClean="0"/>
              <a:t>Car</a:t>
            </a:r>
            <a:r>
              <a:rPr lang="ja-JP" altLang="en-US" dirty="0" smtClean="0"/>
              <a:t> に対して，組込み業界で培った技術 と エンタープライズ・クラウド関係で培った技術 の融合で貢献していく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11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15819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Keynote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(ALS)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836613"/>
            <a:ext cx="8229600" cy="5904755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 smtClean="0"/>
              <a:t>Title</a:t>
            </a:r>
            <a:r>
              <a:rPr kumimoji="1" lang="ja-JP" altLang="en-US" dirty="0" smtClean="0"/>
              <a:t>：</a:t>
            </a:r>
            <a:r>
              <a:rPr lang="en-US" altLang="ja-JP" dirty="0"/>
              <a:t>Experiences of AGL Deployment to Toyota </a:t>
            </a:r>
            <a:r>
              <a:rPr lang="en-US" altLang="ja-JP" dirty="0" smtClean="0"/>
              <a:t>Vehicles</a:t>
            </a:r>
          </a:p>
          <a:p>
            <a:r>
              <a:rPr lang="en-US" altLang="ja-JP" dirty="0" smtClean="0"/>
              <a:t>Speaker</a:t>
            </a:r>
            <a:r>
              <a:rPr lang="ja-JP" altLang="en-US" dirty="0" smtClean="0"/>
              <a:t>：</a:t>
            </a:r>
            <a:r>
              <a:rPr lang="en-US" altLang="ja-JP" dirty="0" smtClean="0"/>
              <a:t>Kenichi </a:t>
            </a:r>
            <a:r>
              <a:rPr lang="en-US" altLang="ja-JP" dirty="0"/>
              <a:t>Murata, </a:t>
            </a:r>
            <a:r>
              <a:rPr lang="en-US" altLang="ja-JP" dirty="0" smtClean="0"/>
              <a:t>Toyota </a:t>
            </a:r>
            <a:r>
              <a:rPr lang="en-US" altLang="ja-JP" dirty="0"/>
              <a:t>Motor </a:t>
            </a:r>
            <a:r>
              <a:rPr lang="en-US" altLang="ja-JP" dirty="0" smtClean="0"/>
              <a:t>Corporation</a:t>
            </a:r>
            <a:endParaRPr lang="en-US" altLang="ja-JP" dirty="0"/>
          </a:p>
          <a:p>
            <a:r>
              <a:rPr lang="ja-JP" altLang="en-US" dirty="0" smtClean="0"/>
              <a:t>概要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車載向け</a:t>
            </a:r>
            <a:r>
              <a:rPr lang="en-US" altLang="ja-JP" dirty="0" smtClean="0"/>
              <a:t>Linux</a:t>
            </a:r>
            <a:r>
              <a:rPr lang="ja-JP" altLang="en-US" dirty="0" smtClean="0"/>
              <a:t>に対する</a:t>
            </a:r>
            <a:r>
              <a:rPr lang="en-US" altLang="ja-JP" dirty="0" smtClean="0"/>
              <a:t>TOYOTA</a:t>
            </a:r>
            <a:r>
              <a:rPr lang="ja-JP" altLang="en-US" dirty="0" smtClean="0"/>
              <a:t>と</a:t>
            </a:r>
            <a:r>
              <a:rPr lang="en-US" altLang="ja-JP" dirty="0" smtClean="0"/>
              <a:t>AGL</a:t>
            </a:r>
            <a:r>
              <a:rPr lang="ja-JP" altLang="en-US" dirty="0" smtClean="0"/>
              <a:t>の歩み</a:t>
            </a:r>
            <a:endParaRPr lang="en-US" altLang="ja-JP" dirty="0" smtClean="0"/>
          </a:p>
          <a:p>
            <a:pPr lvl="2"/>
            <a:r>
              <a:rPr lang="en-US" altLang="ja-JP" dirty="0"/>
              <a:t>2011</a:t>
            </a:r>
            <a:r>
              <a:rPr lang="ja-JP" altLang="en-US" dirty="0" smtClean="0"/>
              <a:t>年：</a:t>
            </a:r>
            <a:r>
              <a:rPr lang="en-US" altLang="ja-JP" dirty="0" smtClean="0"/>
              <a:t>TOYOTA</a:t>
            </a:r>
            <a:r>
              <a:rPr lang="ja-JP" altLang="en-US" dirty="0" smtClean="0"/>
              <a:t>は</a:t>
            </a:r>
            <a:r>
              <a:rPr lang="en-US" altLang="ja-JP" dirty="0" smtClean="0"/>
              <a:t>Linux</a:t>
            </a:r>
            <a:r>
              <a:rPr lang="ja-JP" altLang="en-US" dirty="0" smtClean="0"/>
              <a:t> </a:t>
            </a:r>
            <a:r>
              <a:rPr lang="en-US" altLang="ja-JP" dirty="0" smtClean="0"/>
              <a:t>Foundation</a:t>
            </a:r>
            <a:r>
              <a:rPr lang="ja-JP" altLang="en-US" dirty="0" smtClean="0"/>
              <a:t>に加入。</a:t>
            </a:r>
            <a:r>
              <a:rPr lang="en-US" altLang="ja-JP" dirty="0" smtClean="0"/>
              <a:t>1</a:t>
            </a:r>
            <a:r>
              <a:rPr lang="ja-JP" altLang="en-US" dirty="0" smtClean="0"/>
              <a:t>回目の</a:t>
            </a:r>
            <a:r>
              <a:rPr lang="en-US" altLang="ja-JP" dirty="0" smtClean="0"/>
              <a:t>ALS</a:t>
            </a:r>
          </a:p>
          <a:p>
            <a:pPr lvl="2"/>
            <a:r>
              <a:rPr lang="en-US" altLang="ja-JP" dirty="0"/>
              <a:t>2012</a:t>
            </a:r>
            <a:r>
              <a:rPr lang="ja-JP" altLang="en-US" dirty="0" smtClean="0"/>
              <a:t>年：</a:t>
            </a:r>
            <a:r>
              <a:rPr lang="en-US" altLang="ja-JP" dirty="0" smtClean="0"/>
              <a:t>AGL</a:t>
            </a:r>
            <a:r>
              <a:rPr lang="ja-JP" altLang="en-US" dirty="0" smtClean="0"/>
              <a:t>発足</a:t>
            </a:r>
            <a:endParaRPr lang="en-US" altLang="ja-JP" dirty="0" smtClean="0"/>
          </a:p>
          <a:p>
            <a:pPr lvl="2"/>
            <a:r>
              <a:rPr lang="en-US" altLang="ja-JP" dirty="0"/>
              <a:t>2013</a:t>
            </a:r>
            <a:r>
              <a:rPr lang="ja-JP" altLang="en-US" dirty="0" smtClean="0"/>
              <a:t>年：</a:t>
            </a:r>
            <a:r>
              <a:rPr lang="en-US" altLang="ja-JP" dirty="0" smtClean="0"/>
              <a:t>Home Screen</a:t>
            </a:r>
            <a:r>
              <a:rPr lang="ja-JP" altLang="en-US" dirty="0" smtClean="0"/>
              <a:t>のデモ </a:t>
            </a:r>
            <a:r>
              <a:rPr lang="en-US" altLang="ja-JP" dirty="0" smtClean="0"/>
              <a:t>(TOYOTA</a:t>
            </a:r>
            <a:r>
              <a:rPr lang="ja-JP" altLang="en-US" dirty="0" smtClean="0"/>
              <a:t>としてはじめての</a:t>
            </a:r>
            <a:r>
              <a:rPr lang="en-US" altLang="ja-JP" dirty="0" smtClean="0"/>
              <a:t>Linux</a:t>
            </a:r>
            <a:r>
              <a:rPr lang="ja-JP" altLang="en-US" dirty="0" smtClean="0"/>
              <a:t>ベースの</a:t>
            </a:r>
            <a:r>
              <a:rPr lang="en-US" altLang="ja-JP" dirty="0" smtClean="0"/>
              <a:t>IVI</a:t>
            </a:r>
            <a:r>
              <a:rPr lang="ja-JP" altLang="en-US" dirty="0" smtClean="0"/>
              <a:t>プロダクト</a:t>
            </a:r>
            <a:r>
              <a:rPr lang="en-US" altLang="ja-JP" dirty="0" smtClean="0"/>
              <a:t>)</a:t>
            </a:r>
          </a:p>
          <a:p>
            <a:pPr lvl="2"/>
            <a:r>
              <a:rPr lang="en-US" altLang="ja-JP" dirty="0"/>
              <a:t>2014</a:t>
            </a:r>
            <a:r>
              <a:rPr lang="ja-JP" altLang="en-US" dirty="0" smtClean="0"/>
              <a:t>年：</a:t>
            </a:r>
            <a:r>
              <a:rPr lang="en-US" altLang="ja-JP" dirty="0" smtClean="0"/>
              <a:t>AGL</a:t>
            </a:r>
            <a:r>
              <a:rPr lang="ja-JP" altLang="en-US" dirty="0" smtClean="0"/>
              <a:t>としてファウンダー型の運営に</a:t>
            </a:r>
            <a:endParaRPr lang="en-US" altLang="ja-JP" dirty="0" smtClean="0"/>
          </a:p>
          <a:p>
            <a:pPr lvl="2"/>
            <a:r>
              <a:rPr lang="en-US" altLang="ja-JP" dirty="0"/>
              <a:t>2015</a:t>
            </a:r>
            <a:r>
              <a:rPr lang="ja-JP" altLang="en-US" dirty="0" smtClean="0"/>
              <a:t>年：</a:t>
            </a:r>
            <a:r>
              <a:rPr lang="en-US" altLang="ja-JP" dirty="0" smtClean="0"/>
              <a:t>AGL Requirements</a:t>
            </a:r>
            <a:r>
              <a:rPr lang="ja-JP" altLang="en-US" dirty="0" smtClean="0"/>
              <a:t> </a:t>
            </a:r>
            <a:r>
              <a:rPr lang="en-US" altLang="ja-JP" dirty="0" smtClean="0"/>
              <a:t>Specification ver1.0</a:t>
            </a:r>
            <a:r>
              <a:rPr lang="ja-JP" altLang="en-US" dirty="0" smtClean="0"/>
              <a:t> リリース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2017</a:t>
            </a:r>
            <a:r>
              <a:rPr lang="ja-JP" altLang="en-US" dirty="0" smtClean="0"/>
              <a:t>年夏に発売する新型カムリに</a:t>
            </a:r>
            <a:r>
              <a:rPr lang="en-US" altLang="ja-JP" dirty="0" smtClean="0"/>
              <a:t>AGL</a:t>
            </a:r>
            <a:r>
              <a:rPr lang="ja-JP" altLang="en-US" dirty="0" smtClean="0"/>
              <a:t>を採用 </a:t>
            </a:r>
            <a:r>
              <a:rPr lang="en-US" altLang="ja-JP" dirty="0" smtClean="0"/>
              <a:t>(AGL</a:t>
            </a:r>
            <a:r>
              <a:rPr lang="ja-JP" altLang="en-US" dirty="0" smtClean="0"/>
              <a:t>のコードが約</a:t>
            </a:r>
            <a:r>
              <a:rPr lang="en-US" altLang="ja-JP" dirty="0" smtClean="0"/>
              <a:t>70%)</a:t>
            </a:r>
          </a:p>
          <a:p>
            <a:pPr lvl="2"/>
            <a:r>
              <a:rPr lang="en-US" altLang="ja-JP" dirty="0" smtClean="0"/>
              <a:t>Tier1</a:t>
            </a:r>
            <a:r>
              <a:rPr lang="ja-JP" altLang="en-US" dirty="0" smtClean="0"/>
              <a:t>はパナソニック，プロセッサはルネサス製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OSS</a:t>
            </a:r>
            <a:r>
              <a:rPr lang="ja-JP" altLang="en-US" dirty="0" smtClean="0"/>
              <a:t>の特許対策</a:t>
            </a:r>
            <a:r>
              <a:rPr lang="en-US" altLang="ja-JP" dirty="0" smtClean="0"/>
              <a:t>(</a:t>
            </a:r>
            <a:r>
              <a:rPr lang="ja-JP" altLang="en-US" dirty="0" smtClean="0"/>
              <a:t>パテントトロール対策</a:t>
            </a:r>
            <a:r>
              <a:rPr lang="en-US" altLang="ja-JP" dirty="0" smtClean="0"/>
              <a:t>)</a:t>
            </a:r>
            <a:r>
              <a:rPr lang="ja-JP" altLang="en-US" dirty="0" smtClean="0"/>
              <a:t>として、</a:t>
            </a:r>
            <a:r>
              <a:rPr lang="en-US" altLang="ja-JP" dirty="0" smtClean="0"/>
              <a:t>Open</a:t>
            </a:r>
            <a:r>
              <a:rPr lang="ja-JP" altLang="en-US" dirty="0" smtClean="0"/>
              <a:t> </a:t>
            </a:r>
            <a:r>
              <a:rPr lang="en-US" altLang="ja-JP" dirty="0" smtClean="0"/>
              <a:t>Invention</a:t>
            </a:r>
            <a:r>
              <a:rPr lang="ja-JP" altLang="en-US" dirty="0" smtClean="0"/>
              <a:t> </a:t>
            </a:r>
            <a:r>
              <a:rPr lang="en-US" altLang="ja-JP" dirty="0" smtClean="0"/>
              <a:t>Network</a:t>
            </a:r>
            <a:r>
              <a:rPr lang="ja-JP" altLang="en-US" dirty="0" smtClean="0"/>
              <a:t> </a:t>
            </a:r>
            <a:r>
              <a:rPr lang="en-US" altLang="ja-JP" dirty="0" smtClean="0"/>
              <a:t>(OIN)</a:t>
            </a:r>
            <a:r>
              <a:rPr lang="ja-JP" altLang="en-US" dirty="0" smtClean="0"/>
              <a:t> </a:t>
            </a:r>
            <a:r>
              <a:rPr lang="ja-JP" altLang="en-US" dirty="0" smtClean="0"/>
              <a:t>に</a:t>
            </a:r>
            <a:r>
              <a:rPr lang="en-US" altLang="ja-JP" dirty="0" smtClean="0"/>
              <a:t>TOYOTA</a:t>
            </a:r>
            <a:r>
              <a:rPr lang="ja-JP" altLang="en-US" dirty="0" smtClean="0"/>
              <a:t>はボード</a:t>
            </a:r>
            <a:r>
              <a:rPr lang="en-US" altLang="ja-JP" dirty="0" smtClean="0"/>
              <a:t>(</a:t>
            </a:r>
            <a:r>
              <a:rPr lang="ja-JP" altLang="en-US" dirty="0" smtClean="0"/>
              <a:t>ファウンダー</a:t>
            </a:r>
            <a:r>
              <a:rPr lang="en-US" altLang="ja-JP" dirty="0" smtClean="0"/>
              <a:t>)</a:t>
            </a:r>
            <a:r>
              <a:rPr lang="ja-JP" altLang="en-US" dirty="0" smtClean="0"/>
              <a:t>と</a:t>
            </a:r>
            <a:r>
              <a:rPr lang="ja-JP" altLang="en-US" dirty="0" smtClean="0"/>
              <a:t>して</a:t>
            </a:r>
            <a:r>
              <a:rPr lang="ja-JP" altLang="en-US" dirty="0" smtClean="0"/>
              <a:t>加入</a:t>
            </a:r>
            <a:r>
              <a:rPr lang="en-US" altLang="ja-JP" dirty="0" smtClean="0"/>
              <a:t>(2016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)</a:t>
            </a:r>
            <a:r>
              <a:rPr lang="ja-JP" altLang="en-US" dirty="0" err="1" smtClean="0"/>
              <a:t>。</a:t>
            </a:r>
            <a:r>
              <a:rPr lang="en-US" altLang="ja-JP" dirty="0" smtClean="0"/>
              <a:t>AGL</a:t>
            </a:r>
            <a:r>
              <a:rPr lang="ja-JP" altLang="en-US" dirty="0" smtClean="0"/>
              <a:t>をクロスライセンス対象になるように進める予定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OIN</a:t>
            </a:r>
            <a:r>
              <a:rPr lang="ja-JP" altLang="en-US" dirty="0" smtClean="0"/>
              <a:t>：</a:t>
            </a:r>
            <a:r>
              <a:rPr lang="en-US" altLang="ja-JP" dirty="0" smtClean="0"/>
              <a:t>OSS</a:t>
            </a:r>
            <a:r>
              <a:rPr lang="ja-JP" altLang="en-US" dirty="0" smtClean="0"/>
              <a:t>関連の特許をメンバー間でクロスライセンスする団体。</a:t>
            </a:r>
            <a:r>
              <a:rPr lang="en-US" altLang="ja-JP" dirty="0" smtClean="0"/>
              <a:t>OIN</a:t>
            </a:r>
            <a:r>
              <a:rPr lang="ja-JP" altLang="en-US" dirty="0" smtClean="0"/>
              <a:t>としても特許買収などでトロール対策も実施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会場の外でレクサス</a:t>
            </a:r>
            <a:r>
              <a:rPr lang="en-US" altLang="ja-JP" dirty="0" smtClean="0"/>
              <a:t>(</a:t>
            </a:r>
            <a:r>
              <a:rPr lang="ja-JP" altLang="en-US" dirty="0" smtClean="0"/>
              <a:t>実車</a:t>
            </a:r>
            <a:r>
              <a:rPr lang="en-US" altLang="ja-JP" dirty="0" smtClean="0"/>
              <a:t>)</a:t>
            </a:r>
            <a:r>
              <a:rPr lang="ja-JP" altLang="en-US" dirty="0" smtClean="0"/>
              <a:t>を使ったデモ実施</a:t>
            </a:r>
            <a:endParaRPr lang="en-US" altLang="ja-JP" dirty="0" smtClean="0"/>
          </a:p>
          <a:p>
            <a:r>
              <a:rPr lang="ja-JP" altLang="en-US" dirty="0" smtClean="0"/>
              <a:t>加藤雑感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昨年の村田さんの</a:t>
            </a:r>
            <a:r>
              <a:rPr lang="en-US" altLang="ja-JP" dirty="0" smtClean="0"/>
              <a:t>Keynote</a:t>
            </a:r>
            <a:r>
              <a:rPr lang="ja-JP" altLang="en-US" dirty="0" smtClean="0"/>
              <a:t>では「</a:t>
            </a:r>
            <a:r>
              <a:rPr lang="en-US" altLang="ja-JP" dirty="0" smtClean="0"/>
              <a:t>AGL</a:t>
            </a:r>
            <a:r>
              <a:rPr lang="ja-JP" altLang="en-US" dirty="0" smtClean="0"/>
              <a:t>の活動にまだ満足していない」というトーンの発言があったが，今年は実車デモをするなど</a:t>
            </a:r>
            <a:r>
              <a:rPr lang="en-US" altLang="ja-JP" dirty="0" smtClean="0"/>
              <a:t>AGL</a:t>
            </a:r>
            <a:r>
              <a:rPr lang="ja-JP" altLang="en-US" dirty="0" smtClean="0"/>
              <a:t>の成果が見えるところまで来たことを訴求していた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OIN</a:t>
            </a:r>
            <a:r>
              <a:rPr lang="ja-JP" altLang="en-US" dirty="0" smtClean="0"/>
              <a:t>のことに触れるなど，</a:t>
            </a:r>
            <a:r>
              <a:rPr lang="en-US" altLang="ja-JP" dirty="0" smtClean="0"/>
              <a:t>AGL</a:t>
            </a:r>
            <a:r>
              <a:rPr lang="ja-JP" altLang="en-US" dirty="0" smtClean="0"/>
              <a:t>の更なる発展に向けて開発以外のところでの活動状況も見られた</a:t>
            </a:r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12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349421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Keynote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(ALS)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Title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:</a:t>
            </a:r>
            <a:r>
              <a:rPr kumimoji="1" lang="ja-JP" altLang="en-US" dirty="0" smtClean="0"/>
              <a:t> </a:t>
            </a:r>
            <a:r>
              <a:rPr lang="en-US" altLang="ja-JP" dirty="0"/>
              <a:t>Traditional System Validation Methodology </a:t>
            </a:r>
            <a:r>
              <a:rPr lang="en-US" altLang="ja-JP" dirty="0">
                <a:solidFill>
                  <a:srgbClr val="FF0000"/>
                </a:solidFill>
              </a:rPr>
              <a:t>will not </a:t>
            </a:r>
            <a:r>
              <a:rPr lang="en-US" altLang="ja-JP" dirty="0"/>
              <a:t>Work for </a:t>
            </a:r>
            <a:r>
              <a:rPr lang="en-US" altLang="ja-JP" dirty="0" smtClean="0"/>
              <a:t>Connected-Car - </a:t>
            </a:r>
            <a:r>
              <a:rPr lang="en-US" altLang="ja-JP" dirty="0"/>
              <a:t>Learn from the Computer History </a:t>
            </a:r>
            <a:r>
              <a:rPr lang="en-US" altLang="ja-JP" dirty="0" smtClean="0"/>
              <a:t>–</a:t>
            </a:r>
          </a:p>
          <a:p>
            <a:r>
              <a:rPr lang="en-US" altLang="ja-JP" dirty="0" smtClean="0"/>
              <a:t>Speaker : Hisao </a:t>
            </a:r>
            <a:r>
              <a:rPr lang="en-US" altLang="ja-JP" dirty="0" err="1"/>
              <a:t>Munakata</a:t>
            </a:r>
            <a:r>
              <a:rPr lang="en-US" altLang="ja-JP" dirty="0"/>
              <a:t>, Senior Director, </a:t>
            </a:r>
            <a:r>
              <a:rPr lang="en-US" altLang="ja-JP" dirty="0" err="1"/>
              <a:t>Renesas</a:t>
            </a:r>
            <a:r>
              <a:rPr lang="en-US" altLang="ja-JP" dirty="0"/>
              <a:t> Electronics Corporation</a:t>
            </a:r>
          </a:p>
          <a:p>
            <a:r>
              <a:rPr kumimoji="1" lang="ja-JP" altLang="en-US" dirty="0" smtClean="0"/>
              <a:t>概要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PC/IT(</a:t>
            </a:r>
            <a:r>
              <a:rPr lang="ja-JP" altLang="en-US" dirty="0" smtClean="0"/>
              <a:t>コンピュータとそのソフトウェア</a:t>
            </a:r>
            <a:r>
              <a:rPr lang="en-US" altLang="ja-JP" dirty="0" smtClean="0"/>
              <a:t>)</a:t>
            </a:r>
            <a:r>
              <a:rPr lang="ja-JP" altLang="en-US" dirty="0" smtClean="0"/>
              <a:t>の歴史から，今と今後の</a:t>
            </a:r>
            <a:r>
              <a:rPr lang="en-US" altLang="ja-JP" dirty="0" smtClean="0"/>
              <a:t>Automotive</a:t>
            </a:r>
            <a:r>
              <a:rPr lang="ja-JP" altLang="en-US" dirty="0" smtClean="0"/>
              <a:t>分野の状況を考察．</a:t>
            </a:r>
            <a:r>
              <a:rPr lang="en-US" altLang="ja-JP" dirty="0" smtClean="0"/>
              <a:t>PC/IT</a:t>
            </a:r>
            <a:r>
              <a:rPr lang="ja-JP" altLang="en-US" dirty="0" err="1" smtClean="0"/>
              <a:t>での</a:t>
            </a:r>
            <a:r>
              <a:rPr lang="en-US" altLang="ja-JP" dirty="0" smtClean="0"/>
              <a:t>1995</a:t>
            </a:r>
            <a:r>
              <a:rPr lang="ja-JP" altLang="en-US" dirty="0" smtClean="0"/>
              <a:t>年からの</a:t>
            </a:r>
            <a:r>
              <a:rPr lang="en-US" altLang="ja-JP" dirty="0" smtClean="0"/>
              <a:t>20</a:t>
            </a:r>
            <a:r>
              <a:rPr lang="ja-JP" altLang="en-US" dirty="0" smtClean="0"/>
              <a:t>年分の流れが，</a:t>
            </a:r>
            <a:r>
              <a:rPr lang="en-US" altLang="ja-JP" dirty="0" smtClean="0"/>
              <a:t>Automotive</a:t>
            </a:r>
            <a:r>
              <a:rPr lang="ja-JP" altLang="en-US" dirty="0" smtClean="0"/>
              <a:t>分野に押し寄せて，</a:t>
            </a:r>
            <a:r>
              <a:rPr lang="en-US" altLang="ja-JP" dirty="0" smtClean="0"/>
              <a:t>Automotive</a:t>
            </a:r>
            <a:r>
              <a:rPr lang="ja-JP" altLang="en-US" dirty="0" smtClean="0"/>
              <a:t>分野では短期間に流れる</a:t>
            </a:r>
            <a:endParaRPr lang="en-US" altLang="ja-JP" dirty="0" smtClean="0"/>
          </a:p>
          <a:p>
            <a:pPr lvl="1"/>
            <a:r>
              <a:rPr lang="en-US" altLang="ja-JP" dirty="0"/>
              <a:t>PC/IT</a:t>
            </a:r>
            <a:r>
              <a:rPr lang="ja-JP" altLang="en-US" dirty="0" smtClean="0"/>
              <a:t>の世界ではクラウド</a:t>
            </a:r>
            <a:r>
              <a:rPr lang="en-US" altLang="ja-JP" dirty="0" smtClean="0"/>
              <a:t>(</a:t>
            </a:r>
            <a:r>
              <a:rPr lang="ja-JP" altLang="en-US" dirty="0" smtClean="0"/>
              <a:t>個人の情報</a:t>
            </a:r>
            <a:r>
              <a:rPr lang="en-US" altLang="ja-JP" dirty="0" smtClean="0"/>
              <a:t>)</a:t>
            </a:r>
            <a:r>
              <a:rPr lang="ja-JP" altLang="en-US" dirty="0" smtClean="0"/>
              <a:t>を中心にしたシステム．これが</a:t>
            </a:r>
            <a:r>
              <a:rPr lang="en-US" altLang="ja-JP" dirty="0" smtClean="0"/>
              <a:t>Automotive</a:t>
            </a:r>
            <a:r>
              <a:rPr lang="ja-JP" altLang="en-US" dirty="0" smtClean="0"/>
              <a:t>でも同じような状況になる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伝統的なエコシステムでは限界があり，「</a:t>
            </a:r>
            <a:r>
              <a:rPr kumimoji="1" lang="en-US" altLang="ja-JP" dirty="0" smtClean="0"/>
              <a:t>Data</a:t>
            </a:r>
            <a:r>
              <a:rPr kumimoji="1" lang="ja-JP" altLang="en-US" dirty="0" smtClean="0"/>
              <a:t> </a:t>
            </a:r>
            <a:r>
              <a:rPr lang="en-US" altLang="ja-JP" dirty="0" smtClean="0"/>
              <a:t>driven brand new eco-system</a:t>
            </a:r>
            <a:r>
              <a:rPr lang="ja-JP" altLang="en-US" dirty="0" smtClean="0"/>
              <a:t>」が今後の解</a:t>
            </a:r>
            <a:endParaRPr lang="en-US" altLang="ja-JP" dirty="0" smtClean="0"/>
          </a:p>
          <a:p>
            <a:pPr lvl="1"/>
            <a:r>
              <a:rPr lang="ja-JP" altLang="en-US" dirty="0"/>
              <a:t>ただ</a:t>
            </a:r>
            <a:r>
              <a:rPr lang="ja-JP" altLang="en-US" dirty="0" smtClean="0"/>
              <a:t>，我々</a:t>
            </a:r>
            <a:r>
              <a:rPr lang="en-US" altLang="ja-JP" dirty="0" smtClean="0"/>
              <a:t>(Automotive</a:t>
            </a:r>
            <a:r>
              <a:rPr lang="ja-JP" altLang="en-US" dirty="0" smtClean="0"/>
              <a:t>分野</a:t>
            </a:r>
            <a:r>
              <a:rPr lang="en-US" altLang="ja-JP" dirty="0" smtClean="0"/>
              <a:t>)</a:t>
            </a:r>
            <a:r>
              <a:rPr lang="ja-JP" altLang="en-US" dirty="0" smtClean="0"/>
              <a:t>は，</a:t>
            </a:r>
            <a:r>
              <a:rPr lang="en-US" altLang="ja-JP" dirty="0" smtClean="0"/>
              <a:t>PC/IT</a:t>
            </a:r>
            <a:r>
              <a:rPr lang="ja-JP" altLang="en-US" dirty="0" smtClean="0"/>
              <a:t>の世界の経験から学ぶことが出来る</a:t>
            </a:r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13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515098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Keynote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(ALS)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Title</a:t>
            </a:r>
            <a:r>
              <a:rPr kumimoji="1" lang="ja-JP" altLang="en-US" dirty="0" smtClean="0"/>
              <a:t>：</a:t>
            </a:r>
            <a:r>
              <a:rPr lang="en-US" altLang="ja-JP" dirty="0" smtClean="0"/>
              <a:t>The </a:t>
            </a:r>
            <a:r>
              <a:rPr lang="en-US" altLang="ja-JP" dirty="0"/>
              <a:t>Social Imperative of OSS: Technological and Legal Collaboration and the Path to </a:t>
            </a:r>
            <a:r>
              <a:rPr lang="en-US" altLang="ja-JP" dirty="0" smtClean="0"/>
              <a:t>Freedom</a:t>
            </a:r>
          </a:p>
          <a:p>
            <a:r>
              <a:rPr lang="en-US" altLang="ja-JP" dirty="0" smtClean="0"/>
              <a:t>Speaker</a:t>
            </a:r>
            <a:r>
              <a:rPr lang="ja-JP" altLang="en-US" dirty="0" smtClean="0"/>
              <a:t>：</a:t>
            </a:r>
            <a:r>
              <a:rPr lang="en-US" altLang="ja-JP" dirty="0" smtClean="0"/>
              <a:t>Keith </a:t>
            </a:r>
            <a:r>
              <a:rPr lang="en-US" altLang="ja-JP" dirty="0" err="1"/>
              <a:t>Bergelt</a:t>
            </a:r>
            <a:r>
              <a:rPr lang="en-US" altLang="ja-JP" dirty="0"/>
              <a:t>, CEO, Open Invention Network </a:t>
            </a:r>
            <a:endParaRPr lang="en-US" altLang="ja-JP" dirty="0" smtClean="0"/>
          </a:p>
          <a:p>
            <a:r>
              <a:rPr lang="ja-JP" altLang="en-US" dirty="0" smtClean="0"/>
              <a:t>概要</a:t>
            </a:r>
            <a:endParaRPr lang="en-US" altLang="ja-JP" dirty="0" smtClean="0"/>
          </a:p>
          <a:p>
            <a:pPr lvl="1"/>
            <a:r>
              <a:rPr lang="en-US" altLang="ja-JP" dirty="0"/>
              <a:t>1</a:t>
            </a:r>
            <a:r>
              <a:rPr lang="ja-JP" altLang="en-US" dirty="0"/>
              <a:t>日前</a:t>
            </a:r>
            <a:r>
              <a:rPr lang="ja-JP" altLang="en-US" dirty="0" smtClean="0"/>
              <a:t>のトヨタ村田さんの</a:t>
            </a:r>
            <a:r>
              <a:rPr lang="en-US" altLang="ja-JP" dirty="0" smtClean="0"/>
              <a:t>Keynote</a:t>
            </a:r>
            <a:r>
              <a:rPr lang="ja-JP" altLang="en-US" dirty="0" smtClean="0"/>
              <a:t>を受けた形での，</a:t>
            </a:r>
            <a:r>
              <a:rPr lang="en-US" altLang="ja-JP" dirty="0" smtClean="0"/>
              <a:t>OIN</a:t>
            </a:r>
            <a:r>
              <a:rPr lang="ja-JP" altLang="en-US" dirty="0" smtClean="0"/>
              <a:t>の</a:t>
            </a:r>
            <a:r>
              <a:rPr lang="en-US" altLang="ja-JP" dirty="0" smtClean="0"/>
              <a:t>Keynote</a:t>
            </a:r>
          </a:p>
          <a:p>
            <a:pPr lvl="1"/>
            <a:r>
              <a:rPr lang="en-US" altLang="ja-JP" dirty="0" smtClean="0"/>
              <a:t>OIN</a:t>
            </a:r>
            <a:r>
              <a:rPr lang="ja-JP" altLang="en-US" dirty="0" smtClean="0"/>
              <a:t>に参加している企業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ボード：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ライセンシーは</a:t>
            </a:r>
            <a:r>
              <a:rPr lang="en-US" altLang="ja-JP" dirty="0" smtClean="0"/>
              <a:t>2000</a:t>
            </a:r>
            <a:r>
              <a:rPr lang="ja-JP" altLang="en-US" dirty="0" smtClean="0"/>
              <a:t>社以上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最後のスライド </a:t>
            </a:r>
            <a:r>
              <a:rPr lang="ja-JP" altLang="en-US" dirty="0" smtClean="0"/>
              <a:t>で</a:t>
            </a:r>
            <a:endParaRPr lang="en-US" altLang="ja-JP" dirty="0" smtClean="0"/>
          </a:p>
          <a:p>
            <a:pPr marL="901700" lvl="1" indent="-444500">
              <a:buNone/>
            </a:pPr>
            <a:r>
              <a:rPr lang="en-US" altLang="ja-JP" dirty="0" smtClean="0"/>
              <a:t>	</a:t>
            </a:r>
            <a:r>
              <a:rPr lang="ja-JP" altLang="en-US" dirty="0" smtClean="0"/>
              <a:t>「</a:t>
            </a:r>
            <a:r>
              <a:rPr lang="en-US" altLang="ja-JP" dirty="0"/>
              <a:t>If you are going to participate in </a:t>
            </a:r>
            <a:r>
              <a:rPr lang="en-US" altLang="ja-JP" dirty="0" smtClean="0"/>
              <a:t>LF</a:t>
            </a:r>
            <a:r>
              <a:rPr lang="ja-JP" altLang="en-US" dirty="0" smtClean="0"/>
              <a:t> </a:t>
            </a:r>
            <a:r>
              <a:rPr lang="en-US" altLang="ja-JP" dirty="0" smtClean="0"/>
              <a:t>projects</a:t>
            </a:r>
            <a:r>
              <a:rPr lang="en-US" altLang="ja-JP" dirty="0"/>
              <a:t>, then you should be part </a:t>
            </a:r>
            <a:r>
              <a:rPr lang="en-US" altLang="ja-JP" dirty="0" smtClean="0"/>
              <a:t>of</a:t>
            </a:r>
            <a:r>
              <a:rPr lang="ja-JP" altLang="en-US" dirty="0" smtClean="0"/>
              <a:t> </a:t>
            </a:r>
            <a:r>
              <a:rPr lang="en-US" altLang="ja-JP" dirty="0" smtClean="0"/>
              <a:t>the </a:t>
            </a:r>
            <a:r>
              <a:rPr lang="en-US" altLang="ja-JP" dirty="0"/>
              <a:t>OIN community of licensees</a:t>
            </a:r>
            <a:r>
              <a:rPr lang="en-US" altLang="ja-JP" dirty="0" smtClean="0"/>
              <a:t>!</a:t>
            </a:r>
            <a:r>
              <a:rPr lang="ja-JP" altLang="en-US" dirty="0" smtClean="0"/>
              <a:t> </a:t>
            </a:r>
            <a:r>
              <a:rPr lang="en-US" altLang="ja-JP" dirty="0" smtClean="0"/>
              <a:t>(Participation </a:t>
            </a:r>
            <a:r>
              <a:rPr lang="en-US" altLang="ja-JP" dirty="0"/>
              <a:t>= </a:t>
            </a:r>
            <a:r>
              <a:rPr lang="en-US" altLang="ja-JP" dirty="0" smtClean="0"/>
              <a:t>Protection)</a:t>
            </a:r>
            <a:r>
              <a:rPr lang="ja-JP" altLang="en-US" dirty="0" smtClean="0"/>
              <a:t>」 </a:t>
            </a:r>
            <a:endParaRPr lang="en-US" altLang="ja-JP" dirty="0" smtClean="0"/>
          </a:p>
          <a:p>
            <a:pPr marL="801688" lvl="1" indent="-92075">
              <a:buNone/>
            </a:pPr>
            <a:r>
              <a:rPr lang="en-US" altLang="ja-JP" dirty="0"/>
              <a:t>	</a:t>
            </a:r>
            <a:r>
              <a:rPr lang="ja-JP" altLang="en-US" dirty="0" smtClean="0"/>
              <a:t>と</a:t>
            </a:r>
            <a:r>
              <a:rPr lang="ja-JP" altLang="en-US" dirty="0" smtClean="0"/>
              <a:t>強いアピール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14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248966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他</a:t>
            </a:r>
            <a:r>
              <a:rPr lang="ja-JP" altLang="en-US" dirty="0"/>
              <a:t>，</a:t>
            </a:r>
            <a:r>
              <a:rPr lang="en-US" altLang="ja-JP" dirty="0" smtClean="0"/>
              <a:t>Session</a:t>
            </a:r>
            <a:r>
              <a:rPr lang="ja-JP" altLang="en-US" dirty="0"/>
              <a:t>など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コンプライアンス系の</a:t>
            </a:r>
            <a:r>
              <a:rPr lang="en-US" altLang="ja-JP" dirty="0"/>
              <a:t>Session</a:t>
            </a:r>
            <a:r>
              <a:rPr lang="ja-JP" altLang="en-US" dirty="0"/>
              <a:t>ライン</a:t>
            </a:r>
            <a:r>
              <a:rPr lang="ja-JP" altLang="en-US" dirty="0" smtClean="0"/>
              <a:t>あり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Samsung</a:t>
            </a:r>
            <a:r>
              <a:rPr lang="ja-JP" altLang="en-US" dirty="0" smtClean="0"/>
              <a:t> の </a:t>
            </a:r>
            <a:r>
              <a:rPr lang="en-US" altLang="ja-JP" dirty="0" smtClean="0"/>
              <a:t>Ibrahim</a:t>
            </a:r>
            <a:r>
              <a:rPr lang="ja-JP" altLang="en-US" dirty="0" smtClean="0"/>
              <a:t>氏の</a:t>
            </a:r>
            <a:r>
              <a:rPr lang="en-US" altLang="ja-JP" dirty="0" smtClean="0"/>
              <a:t>Session</a:t>
            </a:r>
          </a:p>
          <a:p>
            <a:pPr lvl="2"/>
            <a:r>
              <a:rPr lang="en-US" altLang="ja-JP" dirty="0"/>
              <a:t>Open </a:t>
            </a:r>
            <a:r>
              <a:rPr lang="en-US" altLang="ja-JP" dirty="0" smtClean="0"/>
              <a:t>Source</a:t>
            </a:r>
            <a:r>
              <a:rPr lang="ja-JP" altLang="en-US" dirty="0" smtClean="0"/>
              <a:t> の マスターになるには </a:t>
            </a:r>
            <a:r>
              <a:rPr lang="en-US" altLang="ja-JP" dirty="0" smtClean="0"/>
              <a:t>(</a:t>
            </a:r>
            <a:r>
              <a:rPr lang="ja-JP" altLang="en-US" dirty="0" smtClean="0"/>
              <a:t>コンプライアンス・プロセス面とコントリビューション</a:t>
            </a:r>
            <a:r>
              <a:rPr lang="en-US" altLang="ja-JP" dirty="0" smtClean="0"/>
              <a:t>)</a:t>
            </a:r>
            <a:endParaRPr lang="en-US" altLang="ja-JP" dirty="0" smtClean="0"/>
          </a:p>
          <a:p>
            <a:pPr lvl="1"/>
            <a:r>
              <a:rPr lang="en-US" altLang="ja-JP" dirty="0" err="1" smtClean="0"/>
              <a:t>OpenChain</a:t>
            </a:r>
            <a:r>
              <a:rPr lang="ja-JP" altLang="en-US" dirty="0" smtClean="0"/>
              <a:t> の </a:t>
            </a:r>
            <a:r>
              <a:rPr lang="en-US" altLang="ja-JP" dirty="0" smtClean="0"/>
              <a:t>Shane</a:t>
            </a:r>
            <a:r>
              <a:rPr lang="ja-JP" altLang="en-US" dirty="0" smtClean="0"/>
              <a:t>氏の</a:t>
            </a:r>
            <a:r>
              <a:rPr lang="en-US" altLang="ja-JP" dirty="0" smtClean="0"/>
              <a:t>Session</a:t>
            </a:r>
          </a:p>
          <a:p>
            <a:pPr lvl="2"/>
            <a:r>
              <a:rPr lang="ja-JP" altLang="en-US" dirty="0" smtClean="0"/>
              <a:t>コピーライトトロールの話</a:t>
            </a:r>
            <a:endParaRPr lang="en-US" altLang="ja-JP" dirty="0"/>
          </a:p>
          <a:p>
            <a:pPr lvl="1"/>
            <a:r>
              <a:rPr lang="en-US" altLang="ja-JP" dirty="0" err="1" smtClean="0"/>
              <a:t>OpenChain</a:t>
            </a:r>
            <a:r>
              <a:rPr lang="ja-JP" altLang="en-US" dirty="0" smtClean="0"/>
              <a:t>の資料の日本語化</a:t>
            </a:r>
            <a:endParaRPr lang="en-US" altLang="ja-JP" dirty="0" smtClean="0"/>
          </a:p>
          <a:p>
            <a:pPr lvl="2"/>
            <a:r>
              <a:rPr lang="en-US" altLang="ja-JP" dirty="0"/>
              <a:t>https://</a:t>
            </a:r>
            <a:r>
              <a:rPr lang="en-US" altLang="ja-JP" dirty="0" smtClean="0"/>
              <a:t>www.linuxfoundation.jp/announcements/openchain-project-releases-translations-and-onboarding-packages</a:t>
            </a:r>
          </a:p>
          <a:p>
            <a:pPr lvl="2"/>
            <a:r>
              <a:rPr lang="en-US" altLang="ja-JP" dirty="0"/>
              <a:t>https://www.openchainproject.org/translations</a:t>
            </a:r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15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7718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デモの様子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16</a:t>
            </a:fld>
            <a:endParaRPr lang="en-US" altLang="ja-JP"/>
          </a:p>
        </p:txBody>
      </p:sp>
      <p:pic>
        <p:nvPicPr>
          <p:cNvPr id="2050" name="Picture 2" descr="https://lh3.googleusercontent.com/dclxuZMzjkPlMm95G00kfuWOPSrtp_WzlAgVvVrN2BSxImVGZYHrwvVGj5WPYNK8XCUNiZf2jEE0o5G-cz5XKFWiBmIRTzqsbKG0HBd4ESP8MF8kz61V62jCfou-5vrEMeip7dhZLw3UQAyqW5y80BN36Jmo91zOKafpuj6glIWtP-dXytRUhZuy0kJfwqGtTFk5_I53NGNLYOCGmnRn_ONbW-5VcReZdndrZMJVHm6DLlH9TSV10fRTLE8q0yVdwdc6iRJ25w7mGRhPlsujJrnH0PjQ3tk7-xpJiamnlieS71HUmSvDQ2BsC6-cX5nJeiztfsJRm9DDzghYHTZ_QTyRid1laQEXTeTc7_lbCj1RERkwubiRs5jAl8-0c4q0BKVhTQXamiuvnALPMhlIpQMIKAKjL9Wdh9r23gxQgrSUisJgbNf3XqoTwHcwB5dxnYLxyjQHiIWBcQdp8-H1ll3-uEBZmHsXAZusDZlX2Birvxhv3PGdrTVd0PGj1iz5urTp86pGhn4t0BIQRAgZmLljVS3Zo830aMLt8dgUd6JR6e9NIkN3DCoSDIrWS8_76Lu4hE1mzHRoxubHWl1IC3p3Gotg8sXPGPeZDHW5BmadwIKrMB8DIA=w1352-h761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5930" y="764704"/>
            <a:ext cx="10230498" cy="5750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98384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17</a:t>
            </a:fld>
            <a:endParaRPr lang="en-US" altLang="ja-JP"/>
          </a:p>
        </p:txBody>
      </p:sp>
      <p:pic>
        <p:nvPicPr>
          <p:cNvPr id="3076" name="Picture 4" descr="https://lh3.googleusercontent.com/yxAFxvd9vfQyb4IOjG4XcdUn3wS6OYYl2Z_phl3EHvwHwzMqtjBSL6MPNElDeoxvvsbE8PtUAku6DW8sFQlEbgj38bWsZytem8GjHr8BUODGUw_O52JjPo00SnBWN5_4DOqhNmgsKbz2K1ONs5JfYG9rlHvnJAXoPlhMEPatY4wY6VvRueNI84VCExsSy6DbdOvyiu56hpS5j5PkPsIOqkm3E_5GI_Rpai6vkVoUxp5a7pj8VFxCrJSlSSJm_7N6ftXy5KwTjHXJnGRMbtLTSUoApaTwXCudub-U6jst9e4wKEhLDLpgxHBGbspiQflaZyQu1xlxLAaZnXGf8zC7kC8vY8tGpGTl6_rfgBUBImFc_Fnmyw-D6mq6jjJuXsITlGgOa7HkoiI9VHSlEO1-3DB3TfOeiXd5iU55nXqFVk4ecucijbTg1YOf09PzmieOP-8OzchUeXffpWGSVMo02glwdFSuaJgvvGAovdZxFdNZf-dQz8pnLygakDczocAy3tJ-doEibw1Z9IPf6wROJlGe-PPxw4Zr-Ias3ZDEhWjtNENOCVwaqzI5kYoHU4ATEmUdvhi0Q0BUSiSO63L08yeMwVL3tJYkBy8uBQ-StMtKm3wm9g=w1352-h761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057057" cy="4529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lh3.googleusercontent.com/cuoT8Eu57zf-XmlD3yGLsofooYRgLq7EJPyBWjDE_X8zDvwnKOMqNYTpQUKx9oy1CJkAH-1t8l_fixhuyZtoQnJoNzE2DDJHKyzacCzgctAP9pjv1Rn9m3wklGF1CHyNcPmdYzgTvkR0NK3xaaUiSloAQmNNNtE6SOQI0wMTy9853LDfT9oJZtxAUDedoEQuM-1Zeh4-2lSoTNxtEhLov-7-c43aV-nPxhQzq8GuU4GNosZSBceukRFAoCA_-q2JpUBUUYeiaEBrP51EE8mToUVffBZLrZc22iNLtDD6qpM-JwSlAiMq-GlyGVOC6xIqklJ0NbYZLvvOrlRu-_jH_cxXBkdm4c6YgwdC1Uqwk0Akem-Kdl0Zn7oFESOBNOVi3rBp-hJLMg-6FDjhfBwC1nihhMe0ZX7u9vBhRnhvUQAkN3f2GrzY1EchB-1TwrCIAxn_z4RhxL5EgHbXrVpaz0mO5Rs8ERtZUBgme31o8fghMvusK_e0jqsqFPQ5qMftj2JQcqp4b5DyzwTMP0UzE5fbnONojiKzsZ-wmvg4GxnDCVptmnf1EAxplXmnWAXz2NpBOUequZZiUwhAoAwCBZRdcQt_0avK1hVjpZDZvKVAnXT73A=w456-h810-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764704"/>
            <a:ext cx="3345370" cy="594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lh3.googleusercontent.com/tO1xWWFbD5tr8dqXTox8S4hZWXDDZqdwPEjqAriONAh2L882GHjLquys8HZ5zSUsiRNtDLHFed_98IwIx8IcNh85LAczgAudaejtKnBpx-4EFYjtfMZB5OgAcw0D5IQXoOkpaM42rzFHUydfccHNxKudRcFaZq0-fBD3ukYNFij0UQV03EEXWdTBAwQs3esolz4fBEFQB8dN3wlad7L0njc4jgSftYuXssQtRirbfK1sjtmNgTGjeBvqPsJk0-Lqbpf3lTlIrgLGEQn-aAVa5iLn-dmoOwIA1KMTX5YrOjKcyUDFt4JxV3C42xAXXllgNi2UUnbDPOUPPmPCWBMoc9bl5EOFgKmj1o6tx_y3daT2JWr2EnSw5KvzQuA_2Qh3E_L40uRsjgvWTwQ5-1R5Qqsg_EdZWwoTg_Q4kv26PrTjgWrqMG7MEmZx3P_4z17cqZ5yBW84F7lu8bnm7k0nBpjpDqWgBrlbiu7mXD9flwt3DnpD7KlU9imCNB5JcA9fgJ4CGsT69w8fol5AewEIfNPGrJMjPWByP712aXLih395Z76ND_VEzcRJRcU9t6fCfLorcNK8FYgx4End9cWYwxEZ_dWwdrwcHXsaym1xVoA1gWWE0w=w1352-h761-n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65104"/>
            <a:ext cx="5184576" cy="2914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4495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デモの様子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18</a:t>
            </a:fld>
            <a:endParaRPr lang="en-US" altLang="ja-JP"/>
          </a:p>
        </p:txBody>
      </p:sp>
      <p:pic>
        <p:nvPicPr>
          <p:cNvPr id="6146" name="Picture 2" descr="https://lh3.googleusercontent.com/rM7rlaEKl5Fq9-uzPOIy8Ka8AT9q08gTjvqP5Xq8_DXc420IanGu80vUHfTlYr4LoK0F4M4MVe6MdKuwD9sraZMdu--jzO8HgUQ7c_nC4reQmTjVO9LNgiCL2i6q4_3q7atFWureggZq2DZ4Pi4fOiHrAs4c7k2NVFDWxDPmZIJEeMWt7IDP3ZsIom2q_ZyjV2OSBV9MhVEBpRlH0eF56-NcSNnildKP__aax8RaHSLUXHazyucwi57WjRw56MTFwJuNbJx2sU9OIkIVJ6RYxBydDmvUlyxZtgXP10796FYwdF8AiPLQmxv4TwwzqT3Lm2cMqhVFxSnwcW1arCWdcwSAnKrCRJfZsLkyNG7meDNddF3zD-UfBrEa2rRJWXuw18WcDf0ZIJ6uHo_my5BehvoI9HNiBIqhR0g19aQIBfP3nW8NMxlHV-VkOwcB-mW9NW-MLGQ3OHA_4czL-lAjB2-jSnFoPEHqNBWehlQayk6M9w2HTsTfcD2pJpAQ_rfXvJsrOCJs7xijnmhu25I6DPb8IwuDNr6NhvIF2xJNAPbYFS4YL3NjHh7w5E5RYAWpm2nWcYNQzj0tmCGttVs4T2IwmIm2zkwVF0fuQFwVh1Xom9bHKQ=w1352-h761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980728"/>
            <a:ext cx="9614261" cy="5404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95570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デモの様子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19</a:t>
            </a:fld>
            <a:endParaRPr lang="en-US" altLang="ja-JP"/>
          </a:p>
        </p:txBody>
      </p:sp>
      <p:pic>
        <p:nvPicPr>
          <p:cNvPr id="4098" name="Picture 2" descr="https://lh3.googleusercontent.com/TyTB0HzR6cNf953IkhEjlyO-mkRg8bs49XMBpL_YulBFZU3oiy42n_Wxx5hXfD5zCiKyFtym90TiY6lR7CvqDTMHhge6KEd20XGIi8pXqQiwUT1iT0Euv0c_L44iJ3ACCiu4QEM6mDMDP0PEpPh9AebAqvwppX71ZTyuHHbmrKocH_k0LBzOYaD7NiqqJm4HpkLBHoaa_mTEc5unLCxl8Hk8a-gEghJ1kMJdMS8edHzuXh58lddfjfcHM2Spqr3zGlFkHmaV0cxF50aGwbnUgudtENmWlXt55SZknu9I6h__hiS8Zhv-K77dvBCLScAIaN12npWVqfHif3LZ4MON5RkHrU8z67JCHVg5Sf-iLn1xH6nk6N096XKLab6kQaLZAi43coI6gkn0FSgaNgfEQbS7FvZXUpgKktWpYt8ez_zm_N-OJucp37S7hDaR2I4l1UUA8_jF0OKHVkvprrBAkUpvF6ozJeGpn2zFqSBq8uJUV6ksQ5Hf1AQSqapEjmUg4kkSmMkg2AiTqGSi58uOTcusiMYFjnGqKPsAvZuIaaEcTyuc6exb8iSxu2nEbSViAnLpgUEJAtgBvpzWIdGabCq10tzGfs3Zx8RuVS5B3eXrM3PRug=w1352-h761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6935" y="980728"/>
            <a:ext cx="9735479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0651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4ADD5-6445-4496-A411-6C9868D43CCC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3600">
                <a:latin typeface="Arial Black" pitchFamily="34" charset="0"/>
              </a:rPr>
              <a:t>目次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568630" cy="5761038"/>
          </a:xfrm>
        </p:spPr>
        <p:txBody>
          <a:bodyPr/>
          <a:lstStyle/>
          <a:p>
            <a:r>
              <a:rPr lang="en-US" altLang="ja-JP" dirty="0" smtClean="0">
                <a:latin typeface="Arial Black" pitchFamily="34" charset="0"/>
              </a:rPr>
              <a:t>Automotive</a:t>
            </a:r>
            <a:r>
              <a:rPr lang="ja-JP" altLang="en-US" dirty="0" smtClean="0">
                <a:latin typeface="Arial Black" pitchFamily="34" charset="0"/>
              </a:rPr>
              <a:t> </a:t>
            </a:r>
            <a:r>
              <a:rPr lang="en-US" altLang="ja-JP" dirty="0" smtClean="0">
                <a:latin typeface="Arial Black" pitchFamily="34" charset="0"/>
              </a:rPr>
              <a:t>Linux</a:t>
            </a:r>
            <a:r>
              <a:rPr lang="ja-JP" altLang="en-US" dirty="0" smtClean="0">
                <a:latin typeface="Arial Black" pitchFamily="34" charset="0"/>
              </a:rPr>
              <a:t> </a:t>
            </a:r>
            <a:r>
              <a:rPr lang="en-US" altLang="ja-JP" dirty="0" smtClean="0">
                <a:latin typeface="Arial Black" pitchFamily="34" charset="0"/>
              </a:rPr>
              <a:t>Summit</a:t>
            </a:r>
            <a:r>
              <a:rPr lang="ja-JP" altLang="en-US" dirty="0" smtClean="0">
                <a:latin typeface="Arial Black" pitchFamily="34" charset="0"/>
              </a:rPr>
              <a:t> </a:t>
            </a:r>
            <a:r>
              <a:rPr lang="en-US" altLang="ja-JP" dirty="0" smtClean="0">
                <a:latin typeface="Arial Black" pitchFamily="34" charset="0"/>
              </a:rPr>
              <a:t>(ALS) </a:t>
            </a:r>
            <a:r>
              <a:rPr lang="ja-JP" altLang="en-US" dirty="0" smtClean="0">
                <a:latin typeface="Arial Black" pitchFamily="34" charset="0"/>
              </a:rPr>
              <a:t>概要</a:t>
            </a:r>
          </a:p>
          <a:p>
            <a:r>
              <a:rPr lang="en-US" altLang="ja-JP" dirty="0" smtClean="0">
                <a:latin typeface="Arial Black" pitchFamily="34" charset="0"/>
              </a:rPr>
              <a:t>Open Source Summit Japan</a:t>
            </a:r>
            <a:r>
              <a:rPr lang="ja-JP" altLang="en-US" dirty="0" smtClean="0">
                <a:latin typeface="Arial Black" pitchFamily="34" charset="0"/>
              </a:rPr>
              <a:t> </a:t>
            </a:r>
            <a:r>
              <a:rPr lang="en-US" altLang="ja-JP" dirty="0" smtClean="0">
                <a:latin typeface="Arial Black" pitchFamily="34" charset="0"/>
              </a:rPr>
              <a:t>(OSSJ) </a:t>
            </a:r>
            <a:r>
              <a:rPr lang="ja-JP" altLang="en-US" dirty="0" smtClean="0">
                <a:latin typeface="Arial Black" pitchFamily="34" charset="0"/>
              </a:rPr>
              <a:t>概要</a:t>
            </a:r>
            <a:endParaRPr lang="en-US" altLang="ja-JP" dirty="0" smtClean="0">
              <a:latin typeface="Arial Black" pitchFamily="34" charset="0"/>
            </a:endParaRPr>
          </a:p>
          <a:p>
            <a:r>
              <a:rPr lang="ja-JP" altLang="en-US" dirty="0">
                <a:latin typeface="Arial Black" pitchFamily="34" charset="0"/>
              </a:rPr>
              <a:t>それぞれ</a:t>
            </a:r>
            <a:r>
              <a:rPr lang="ja-JP" altLang="en-US" dirty="0" smtClean="0">
                <a:latin typeface="Arial Black" pitchFamily="34" charset="0"/>
              </a:rPr>
              <a:t>から抜粋</a:t>
            </a:r>
            <a:endParaRPr lang="ja-JP" altLang="en-US" dirty="0">
              <a:latin typeface="Arial Black" pitchFamily="34" charset="0"/>
            </a:endParaRPr>
          </a:p>
          <a:p>
            <a:pPr lvl="1"/>
            <a:r>
              <a:rPr lang="en-US" altLang="ja-JP" dirty="0" smtClean="0">
                <a:latin typeface="Arial Black" pitchFamily="34" charset="0"/>
              </a:rPr>
              <a:t>Keynote </a:t>
            </a:r>
            <a:r>
              <a:rPr lang="en-US" altLang="ja-JP" dirty="0">
                <a:latin typeface="Arial Black" pitchFamily="34" charset="0"/>
              </a:rPr>
              <a:t>Report</a:t>
            </a:r>
          </a:p>
          <a:p>
            <a:pPr lvl="1"/>
            <a:r>
              <a:rPr lang="en-US" altLang="ja-JP" dirty="0">
                <a:latin typeface="Arial Black" pitchFamily="34" charset="0"/>
              </a:rPr>
              <a:t>Session </a:t>
            </a:r>
            <a:r>
              <a:rPr lang="en-US" altLang="ja-JP" dirty="0" smtClean="0">
                <a:latin typeface="Arial Black" pitchFamily="34" charset="0"/>
              </a:rPr>
              <a:t>Report</a:t>
            </a:r>
            <a:endParaRPr lang="en-US" altLang="ja-JP" dirty="0">
              <a:latin typeface="Arial Black" pitchFamily="34" charset="0"/>
            </a:endParaRPr>
          </a:p>
          <a:p>
            <a:r>
              <a:rPr lang="ja-JP" altLang="en-US" dirty="0">
                <a:latin typeface="Arial Black" pitchFamily="34" charset="0"/>
              </a:rPr>
              <a:t>その他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60938"/>
          </a:xfrm>
        </p:spPr>
        <p:txBody>
          <a:bodyPr/>
          <a:lstStyle/>
          <a:p>
            <a:r>
              <a:rPr kumimoji="1" lang="en-US" altLang="ja-JP" sz="2800" dirty="0" smtClean="0"/>
              <a:t>References</a:t>
            </a:r>
          </a:p>
          <a:p>
            <a:pPr lvl="1"/>
            <a:r>
              <a:rPr lang="en-US" altLang="ja-JP" sz="2400" dirty="0"/>
              <a:t>https://www.linuxfoundation.org/</a:t>
            </a:r>
            <a:endParaRPr kumimoji="1" lang="en-US" altLang="ja-JP" sz="2400" dirty="0" smtClean="0"/>
          </a:p>
          <a:p>
            <a:pPr lvl="1"/>
            <a:r>
              <a:rPr lang="en-US" altLang="ja-JP" sz="2400" dirty="0"/>
              <a:t>http://</a:t>
            </a:r>
            <a:r>
              <a:rPr lang="en-US" altLang="ja-JP" sz="2400" dirty="0" smtClean="0"/>
              <a:t>events.linuxfoundation.org/events/open-source-summit-japan/program/slides</a:t>
            </a:r>
          </a:p>
          <a:p>
            <a:pPr lvl="1"/>
            <a:r>
              <a:rPr lang="en-US" altLang="ja-JP" sz="2400" dirty="0"/>
              <a:t>http://</a:t>
            </a:r>
            <a:r>
              <a:rPr lang="en-US" altLang="ja-JP" sz="2400" dirty="0" smtClean="0"/>
              <a:t>events.linuxfoundation.org/events/automotive-linux-summit/program/slides</a:t>
            </a:r>
          </a:p>
          <a:p>
            <a:pPr lvl="1"/>
            <a:r>
              <a:rPr lang="en-US" altLang="ja-JP" sz="2400" dirty="0"/>
              <a:t>https://twitter.com/Linux_Fdtn_JP</a:t>
            </a:r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20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89067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17BA-F08A-4979-8E16-C5AF3EC1267B}" type="slidenum">
              <a:rPr lang="en-US" altLang="ja-JP"/>
              <a:pPr/>
              <a:t>3</a:t>
            </a:fld>
            <a:endParaRPr lang="en-US" altLang="ja-JP"/>
          </a:p>
        </p:txBody>
      </p:sp>
      <p:sp>
        <p:nvSpPr>
          <p:cNvPr id="129051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/>
              <a:t>Automotive Linux Summit </a:t>
            </a:r>
            <a:r>
              <a:rPr lang="ja-JP" altLang="en-US" sz="3600"/>
              <a:t>概要</a:t>
            </a:r>
          </a:p>
        </p:txBody>
      </p:sp>
      <p:graphicFrame>
        <p:nvGraphicFramePr>
          <p:cNvPr id="129188" name="Group 16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5376405"/>
              </p:ext>
            </p:extLst>
          </p:nvPr>
        </p:nvGraphicFramePr>
        <p:xfrm>
          <a:off x="179512" y="880648"/>
          <a:ext cx="8635751" cy="4924616"/>
        </p:xfrm>
        <a:graphic>
          <a:graphicData uri="http://schemas.openxmlformats.org/drawingml/2006/table">
            <a:tbl>
              <a:tblPr/>
              <a:tblGrid>
                <a:gridCol w="1306830"/>
                <a:gridCol w="1325880"/>
                <a:gridCol w="775018"/>
                <a:gridCol w="1131415"/>
                <a:gridCol w="1293505"/>
                <a:gridCol w="1002903"/>
                <a:gridCol w="1800200"/>
              </a:tblGrid>
              <a:tr h="1444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日時</a:t>
                      </a:r>
                      <a:endParaRPr kumimoji="1" lang="en-US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場所</a:t>
                      </a:r>
                      <a:endParaRPr kumimoji="1" lang="en-US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参加費</a:t>
                      </a:r>
                      <a:endParaRPr kumimoji="1" lang="en-US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参加者</a:t>
                      </a:r>
                      <a:endParaRPr kumimoji="1" lang="en-US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Session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その他</a:t>
                      </a:r>
                      <a:endParaRPr kumimoji="1" lang="en-US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ALS</a:t>
                      </a: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2011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1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day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(11/28)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横浜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約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200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人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会場のスーツ率高い！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ALS 2012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days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(9</a:t>
                      </a: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月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イギリス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</a:t>
                      </a: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ゲイドン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ALS</a:t>
                      </a: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2013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days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(5/27,28)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東京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300/350/450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USD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約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150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人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約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30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件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(4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会場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ALS</a:t>
                      </a: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2013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イギリス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</a:t>
                      </a: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エジンバラ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  <a:endParaRPr kumimoji="1" lang="ja-JP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ALS</a:t>
                      </a: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2014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days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(7/1,2)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東京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300/350/400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USD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約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150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人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約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件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(3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会場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LCJ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と別日程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ALS</a:t>
                      </a: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2015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days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(6/1,2)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東京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300/350/450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USD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約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150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人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約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件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(3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会場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(LCJ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に比べ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参加者の年齢層高め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ALS</a:t>
                      </a: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2016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days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(7/13,14)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東京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325/375/475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USD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約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350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人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約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30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件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(3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会場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過去に比べ明らかに盛況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ALS 2017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3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days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東京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350/425/500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USD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OSSJ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と合同で約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800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人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約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40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件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(3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会場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非常に盛況。デモも目立つ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256286" y="6021288"/>
            <a:ext cx="58833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Panasonic</a:t>
            </a:r>
            <a:r>
              <a:rPr kumimoji="1" lang="ja-JP" altLang="en-US" sz="2000" dirty="0" smtClean="0"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は</a:t>
            </a:r>
            <a:r>
              <a:rPr kumimoji="1" lang="en-US" altLang="ja-JP" sz="2000" dirty="0" smtClean="0"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2015</a:t>
            </a:r>
            <a:r>
              <a:rPr kumimoji="1" lang="ja-JP" altLang="en-US" sz="2000" dirty="0" smtClean="0"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～ スポンサー</a:t>
            </a:r>
            <a:endParaRPr kumimoji="1" lang="en-US" altLang="ja-JP" sz="2000" dirty="0" smtClean="0">
              <a:latin typeface="Arial Black" panose="020B0A04020102020204" pitchFamily="34" charset="0"/>
              <a:ea typeface="HGP創英角ｺﾞｼｯｸUB" panose="020B0900000000000000" pitchFamily="50" charset="-128"/>
            </a:endParaRPr>
          </a:p>
          <a:p>
            <a:r>
              <a:rPr lang="ja-JP" altLang="en-US" sz="2000" dirty="0" smtClean="0"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車載</a:t>
            </a:r>
            <a:r>
              <a:rPr lang="ja-JP" altLang="en-US" sz="2000" dirty="0"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で</a:t>
            </a:r>
            <a:r>
              <a:rPr lang="ja-JP" altLang="en-US" sz="2000" dirty="0" smtClean="0"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の</a:t>
            </a:r>
            <a:r>
              <a:rPr lang="en-US" altLang="ja-JP" sz="2000" dirty="0" smtClean="0"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Linux</a:t>
            </a:r>
            <a:r>
              <a:rPr lang="ja-JP" altLang="en-US" sz="2000" dirty="0" smtClean="0">
                <a:latin typeface="Arial Black" panose="020B0A04020102020204" pitchFamily="34" charset="0"/>
                <a:ea typeface="HGP創英角ｺﾞｼｯｸUB" panose="020B0900000000000000" pitchFamily="50" charset="-128"/>
              </a:rPr>
              <a:t>プラットフォームの動きが加速している</a:t>
            </a:r>
            <a:endParaRPr lang="en-US" altLang="ja-JP" sz="2000" dirty="0" smtClean="0">
              <a:latin typeface="Arial Black" panose="020B0A04020102020204" pitchFamily="34" charset="0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8124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D165E-EA21-4DB9-B2D7-B1B73B5B09FF}" type="slidenum">
              <a:rPr lang="en-US" altLang="ja-JP"/>
              <a:pPr/>
              <a:t>4</a:t>
            </a:fld>
            <a:endParaRPr lang="en-US" altLang="ja-JP"/>
          </a:p>
        </p:txBody>
      </p:sp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dirty="0" smtClean="0"/>
              <a:t>Open Source Summit </a:t>
            </a:r>
            <a:r>
              <a:rPr lang="en-US" altLang="ja-JP" sz="3600" dirty="0"/>
              <a:t>Japan </a:t>
            </a:r>
            <a:r>
              <a:rPr lang="ja-JP" altLang="en-US" sz="3600" dirty="0"/>
              <a:t>概要</a:t>
            </a:r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836613"/>
            <a:ext cx="8496944" cy="576103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ja-JP" sz="2800" dirty="0" smtClean="0"/>
              <a:t>Open Source Summit</a:t>
            </a:r>
            <a:r>
              <a:rPr lang="ja-JP" altLang="en-US" sz="2800" dirty="0" smtClean="0"/>
              <a:t> </a:t>
            </a:r>
            <a:r>
              <a:rPr lang="en-US" altLang="ja-JP" sz="2800" dirty="0" smtClean="0"/>
              <a:t>Japan</a:t>
            </a:r>
            <a:r>
              <a:rPr lang="ja-JP" altLang="en-US" sz="2800" dirty="0" smtClean="0"/>
              <a:t> とは？</a:t>
            </a:r>
            <a:endParaRPr lang="en-US" altLang="ja-JP" sz="2800" dirty="0" smtClean="0"/>
          </a:p>
          <a:p>
            <a:pPr lvl="1">
              <a:lnSpc>
                <a:spcPct val="80000"/>
              </a:lnSpc>
            </a:pPr>
            <a:r>
              <a:rPr lang="ja-JP" altLang="en-US" sz="2400" dirty="0" smtClean="0"/>
              <a:t>旧来の </a:t>
            </a:r>
            <a:r>
              <a:rPr lang="en-US" altLang="ja-JP" sz="2400" dirty="0" err="1" smtClean="0"/>
              <a:t>LinuxCon</a:t>
            </a:r>
            <a:r>
              <a:rPr lang="en-US" altLang="ja-JP" sz="2400" dirty="0" smtClean="0"/>
              <a:t> Japan</a:t>
            </a:r>
            <a:r>
              <a:rPr lang="ja-JP" altLang="en-US" sz="2400" dirty="0"/>
              <a:t> </a:t>
            </a:r>
            <a:r>
              <a:rPr lang="ja-JP" altLang="en-US" sz="2400" dirty="0" smtClean="0"/>
              <a:t>から名称変更</a:t>
            </a:r>
            <a:r>
              <a:rPr lang="en-US" altLang="ja-JP" sz="2400" dirty="0" smtClean="0"/>
              <a:t>(2017</a:t>
            </a:r>
            <a:r>
              <a:rPr lang="ja-JP" altLang="en-US" sz="2400" dirty="0" smtClean="0"/>
              <a:t>年</a:t>
            </a:r>
            <a:r>
              <a:rPr lang="en-US" altLang="ja-JP" sz="2400" dirty="0" smtClean="0"/>
              <a:t>)</a:t>
            </a:r>
            <a:endParaRPr lang="ja-JP" altLang="en-US" sz="2400" dirty="0"/>
          </a:p>
          <a:p>
            <a:pPr lvl="1">
              <a:lnSpc>
                <a:spcPct val="80000"/>
              </a:lnSpc>
            </a:pPr>
            <a:r>
              <a:rPr lang="en-US" altLang="ja-JP" sz="2400" dirty="0" smtClean="0"/>
              <a:t>Linux</a:t>
            </a:r>
            <a:r>
              <a:rPr lang="ja-JP" altLang="en-US" sz="2400" dirty="0" smtClean="0"/>
              <a:t>や他</a:t>
            </a:r>
            <a:r>
              <a:rPr lang="en-US" altLang="ja-JP" sz="2400" dirty="0" smtClean="0"/>
              <a:t>OSS</a:t>
            </a:r>
            <a:r>
              <a:rPr lang="ja-JP" altLang="en-US" sz="2400" dirty="0" smtClean="0"/>
              <a:t>の</a:t>
            </a:r>
            <a:r>
              <a:rPr lang="ja-JP" altLang="en-US" sz="2400" dirty="0"/>
              <a:t>技術についての国際技術会議</a:t>
            </a:r>
            <a:r>
              <a:rPr lang="en-US" altLang="ja-JP" sz="2400" dirty="0" smtClean="0"/>
              <a:t>(</a:t>
            </a:r>
            <a:r>
              <a:rPr lang="en-US" altLang="ja-JP" sz="2400" dirty="0"/>
              <a:t>9</a:t>
            </a:r>
            <a:r>
              <a:rPr lang="ja-JP" altLang="en-US" sz="2400" dirty="0" smtClean="0"/>
              <a:t>回目</a:t>
            </a:r>
            <a:r>
              <a:rPr lang="en-US" altLang="ja-JP" sz="2400" dirty="0" smtClean="0"/>
              <a:t>?)</a:t>
            </a:r>
            <a:endParaRPr lang="en-US" altLang="ja-JP" sz="2400" dirty="0"/>
          </a:p>
          <a:p>
            <a:pPr lvl="2">
              <a:lnSpc>
                <a:spcPct val="80000"/>
              </a:lnSpc>
            </a:pPr>
            <a:r>
              <a:rPr lang="ja-JP" altLang="en-US" sz="2000" dirty="0"/>
              <a:t>エンタープライズ系</a:t>
            </a:r>
            <a:r>
              <a:rPr lang="ja-JP" altLang="en-US" sz="2000" dirty="0" smtClean="0"/>
              <a:t>の技術が</a:t>
            </a:r>
            <a:r>
              <a:rPr lang="ja-JP" altLang="en-US" sz="2000" dirty="0" smtClean="0"/>
              <a:t>メインだったが、年々範囲は広がっている印象</a:t>
            </a:r>
            <a:endParaRPr lang="ja-JP" altLang="en-US" sz="2000" dirty="0"/>
          </a:p>
          <a:p>
            <a:pPr lvl="1">
              <a:lnSpc>
                <a:spcPct val="80000"/>
              </a:lnSpc>
            </a:pPr>
            <a:r>
              <a:rPr lang="ja-JP" altLang="en-US" sz="2400" dirty="0"/>
              <a:t>主催は</a:t>
            </a:r>
            <a:r>
              <a:rPr lang="en-US" altLang="ja-JP" sz="2400" dirty="0"/>
              <a:t>The Linux Foundation</a:t>
            </a:r>
          </a:p>
          <a:p>
            <a:pPr lvl="1">
              <a:lnSpc>
                <a:spcPct val="80000"/>
              </a:lnSpc>
            </a:pPr>
            <a:r>
              <a:rPr lang="ja-JP" altLang="en-US" sz="2400" dirty="0"/>
              <a:t>著名な</a:t>
            </a:r>
            <a:r>
              <a:rPr lang="en-US" altLang="ja-JP" sz="2400" dirty="0"/>
              <a:t>Kernel</a:t>
            </a:r>
            <a:r>
              <a:rPr lang="ja-JP" altLang="en-US" sz="2400" dirty="0"/>
              <a:t>メンテナーや、世界中の</a:t>
            </a:r>
            <a:r>
              <a:rPr lang="en-US" altLang="ja-JP" sz="2400" dirty="0"/>
              <a:t>Linux</a:t>
            </a:r>
            <a:r>
              <a:rPr lang="ja-JP" altLang="en-US" sz="2400" dirty="0"/>
              <a:t>技術者が多数参加</a:t>
            </a:r>
          </a:p>
          <a:p>
            <a:pPr>
              <a:lnSpc>
                <a:spcPct val="80000"/>
              </a:lnSpc>
            </a:pPr>
            <a:r>
              <a:rPr lang="ja-JP" altLang="en-US" sz="2800" dirty="0"/>
              <a:t>開催日時</a:t>
            </a:r>
            <a:r>
              <a:rPr lang="ja-JP" altLang="en-US" sz="2800" dirty="0" smtClean="0"/>
              <a:t>：</a:t>
            </a:r>
            <a:r>
              <a:rPr lang="en-US" altLang="ja-JP" sz="2800" dirty="0" smtClean="0"/>
              <a:t>5/31(</a:t>
            </a:r>
            <a:r>
              <a:rPr lang="ja-JP" altLang="en-US" sz="2800" dirty="0"/>
              <a:t>水</a:t>
            </a:r>
            <a:r>
              <a:rPr lang="en-US" altLang="ja-JP" sz="2800" dirty="0"/>
              <a:t>)</a:t>
            </a:r>
            <a:r>
              <a:rPr lang="ja-JP" altLang="en-US" sz="2800" dirty="0" smtClean="0"/>
              <a:t>～</a:t>
            </a:r>
            <a:r>
              <a:rPr lang="en-US" altLang="ja-JP" sz="2800" dirty="0" smtClean="0"/>
              <a:t>6/02(</a:t>
            </a:r>
            <a:r>
              <a:rPr lang="ja-JP" altLang="en-US" sz="2800" dirty="0"/>
              <a:t>金</a:t>
            </a:r>
            <a:r>
              <a:rPr lang="en-US" altLang="ja-JP" sz="2800" dirty="0"/>
              <a:t>)</a:t>
            </a:r>
            <a:r>
              <a:rPr lang="ja-JP" altLang="en-US" sz="2800" dirty="0"/>
              <a:t>の</a:t>
            </a:r>
            <a:r>
              <a:rPr lang="en-US" altLang="ja-JP" sz="2800" dirty="0"/>
              <a:t>3</a:t>
            </a:r>
            <a:r>
              <a:rPr lang="ja-JP" altLang="en-US" sz="2800" dirty="0"/>
              <a:t>日間</a:t>
            </a:r>
          </a:p>
          <a:p>
            <a:pPr>
              <a:lnSpc>
                <a:spcPct val="80000"/>
              </a:lnSpc>
            </a:pPr>
            <a:r>
              <a:rPr lang="ja-JP" altLang="en-US" sz="2800" dirty="0"/>
              <a:t>場所</a:t>
            </a:r>
            <a:r>
              <a:rPr lang="ja-JP" altLang="en-US" sz="2800" dirty="0" smtClean="0"/>
              <a:t>：東京カンファレンスセンター</a:t>
            </a:r>
            <a:r>
              <a:rPr lang="en-US" altLang="ja-JP" sz="2800" dirty="0" smtClean="0"/>
              <a:t>(</a:t>
            </a:r>
            <a:r>
              <a:rPr lang="ja-JP" altLang="en-US" sz="2800" dirty="0" smtClean="0"/>
              <a:t>有明</a:t>
            </a:r>
            <a:r>
              <a:rPr lang="en-US" altLang="ja-JP" sz="2800" dirty="0" smtClean="0"/>
              <a:t>)</a:t>
            </a:r>
            <a:endParaRPr lang="en-US" altLang="ja-JP" sz="2800" dirty="0"/>
          </a:p>
          <a:p>
            <a:pPr>
              <a:lnSpc>
                <a:spcPct val="80000"/>
              </a:lnSpc>
            </a:pPr>
            <a:r>
              <a:rPr lang="ja-JP" altLang="en-US" sz="2800" dirty="0"/>
              <a:t>参加費：</a:t>
            </a:r>
            <a:r>
              <a:rPr lang="en-US" altLang="ja-JP" sz="2800" dirty="0" smtClean="0"/>
              <a:t>350/425/500</a:t>
            </a:r>
            <a:r>
              <a:rPr lang="ja-JP" altLang="en-US" sz="2800" dirty="0" smtClean="0"/>
              <a:t>ドル</a:t>
            </a:r>
            <a:r>
              <a:rPr lang="en-US" altLang="ja-JP" sz="1800" dirty="0"/>
              <a:t>(</a:t>
            </a:r>
            <a:r>
              <a:rPr lang="ja-JP" altLang="en-US" sz="1800" dirty="0"/>
              <a:t>差は早期割引有り無し</a:t>
            </a:r>
            <a:r>
              <a:rPr lang="en-US" altLang="ja-JP" sz="1800" dirty="0"/>
              <a:t>)</a:t>
            </a:r>
          </a:p>
          <a:p>
            <a:pPr>
              <a:lnSpc>
                <a:spcPct val="80000"/>
              </a:lnSpc>
            </a:pPr>
            <a:r>
              <a:rPr lang="ja-JP" altLang="en-US" sz="2800" dirty="0"/>
              <a:t>参加者：登録者</a:t>
            </a:r>
            <a:r>
              <a:rPr lang="ja-JP" altLang="en-US" sz="2800" dirty="0" smtClean="0"/>
              <a:t>は約</a:t>
            </a:r>
            <a:r>
              <a:rPr lang="en-US" altLang="ja-JP" sz="2800" dirty="0" smtClean="0"/>
              <a:t>800</a:t>
            </a:r>
            <a:r>
              <a:rPr lang="ja-JP" altLang="en-US" sz="2800" dirty="0" smtClean="0"/>
              <a:t>名</a:t>
            </a:r>
            <a:r>
              <a:rPr lang="en-US" altLang="ja-JP" sz="2000" dirty="0" smtClean="0"/>
              <a:t>(ALS</a:t>
            </a:r>
            <a:r>
              <a:rPr lang="ja-JP" altLang="en-US" sz="2000" dirty="0" smtClean="0"/>
              <a:t>と合わせて</a:t>
            </a:r>
            <a:r>
              <a:rPr lang="en-US" altLang="ja-JP" sz="2000" dirty="0" smtClean="0"/>
              <a:t>)</a:t>
            </a:r>
            <a:endParaRPr lang="en-US" altLang="ja-JP" sz="1800" dirty="0"/>
          </a:p>
          <a:p>
            <a:pPr>
              <a:lnSpc>
                <a:spcPct val="80000"/>
              </a:lnSpc>
            </a:pPr>
            <a:r>
              <a:rPr lang="en-US" altLang="ja-JP" sz="2800" dirty="0"/>
              <a:t>Keynote</a:t>
            </a:r>
            <a:r>
              <a:rPr lang="ja-JP" altLang="en-US" sz="2800" dirty="0" err="1"/>
              <a:t>，</a:t>
            </a:r>
            <a:r>
              <a:rPr lang="en-US" altLang="ja-JP" sz="2800" dirty="0"/>
              <a:t>Session</a:t>
            </a:r>
          </a:p>
          <a:p>
            <a:pPr lvl="1">
              <a:lnSpc>
                <a:spcPct val="80000"/>
              </a:lnSpc>
            </a:pPr>
            <a:r>
              <a:rPr lang="en-US" altLang="ja-JP" sz="2400" dirty="0"/>
              <a:t>Keynote</a:t>
            </a:r>
            <a:r>
              <a:rPr lang="ja-JP" altLang="en-US" sz="2400" dirty="0" smtClean="0"/>
              <a:t>は</a:t>
            </a:r>
            <a:r>
              <a:rPr lang="en-US" altLang="ja-JP" sz="2400" dirty="0" smtClean="0"/>
              <a:t>12</a:t>
            </a:r>
            <a:r>
              <a:rPr lang="ja-JP" altLang="en-US" sz="2400" dirty="0" smtClean="0"/>
              <a:t>個</a:t>
            </a:r>
            <a:r>
              <a:rPr lang="ja-JP" altLang="en-US" sz="2400" dirty="0"/>
              <a:t>，</a:t>
            </a:r>
            <a:r>
              <a:rPr lang="en-US" altLang="ja-JP" sz="2400" dirty="0"/>
              <a:t>Session</a:t>
            </a:r>
            <a:r>
              <a:rPr lang="ja-JP" altLang="en-US" sz="2400" dirty="0" smtClean="0"/>
              <a:t>は</a:t>
            </a:r>
            <a:r>
              <a:rPr lang="en-US" altLang="ja-JP" sz="2400" dirty="0" smtClean="0"/>
              <a:t>4</a:t>
            </a:r>
            <a:r>
              <a:rPr lang="ja-JP" altLang="en-US" sz="2400" dirty="0" smtClean="0"/>
              <a:t>～</a:t>
            </a:r>
            <a:r>
              <a:rPr lang="en-US" altLang="ja-JP" sz="2400" dirty="0" smtClean="0"/>
              <a:t>5</a:t>
            </a:r>
            <a:r>
              <a:rPr lang="ja-JP" altLang="en-US" sz="2400" dirty="0" smtClean="0"/>
              <a:t>会場</a:t>
            </a:r>
            <a:r>
              <a:rPr lang="ja-JP" altLang="en-US" sz="2400" dirty="0"/>
              <a:t>同時開催，</a:t>
            </a:r>
            <a:r>
              <a:rPr lang="en-US" altLang="ja-JP" sz="2400" dirty="0"/>
              <a:t>3</a:t>
            </a:r>
            <a:r>
              <a:rPr lang="ja-JP" altLang="en-US" sz="2400" dirty="0"/>
              <a:t>日間</a:t>
            </a:r>
            <a:r>
              <a:rPr lang="ja-JP" altLang="en-US" sz="2400" dirty="0" smtClean="0"/>
              <a:t>で</a:t>
            </a:r>
            <a:r>
              <a:rPr lang="en-US" altLang="ja-JP" sz="2400" dirty="0" smtClean="0"/>
              <a:t>80</a:t>
            </a:r>
            <a:r>
              <a:rPr lang="ja-JP" altLang="en-US" sz="2400" dirty="0" smtClean="0"/>
              <a:t>～</a:t>
            </a:r>
            <a:r>
              <a:rPr lang="en-US" altLang="ja-JP" sz="2400" dirty="0" smtClean="0"/>
              <a:t>100</a:t>
            </a:r>
            <a:r>
              <a:rPr lang="ja-JP" altLang="en-US" sz="2400" dirty="0" smtClean="0"/>
              <a:t>個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38466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17BA-F08A-4979-8E16-C5AF3EC1267B}" type="slidenum">
              <a:rPr lang="en-US" altLang="ja-JP"/>
              <a:pPr/>
              <a:t>5</a:t>
            </a:fld>
            <a:endParaRPr lang="en-US" altLang="ja-JP"/>
          </a:p>
        </p:txBody>
      </p:sp>
      <p:sp>
        <p:nvSpPr>
          <p:cNvPr id="129051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dirty="0" smtClean="0"/>
              <a:t>Open Source Summit</a:t>
            </a:r>
            <a:r>
              <a:rPr lang="ja-JP" altLang="en-US" sz="3600" dirty="0" smtClean="0"/>
              <a:t> </a:t>
            </a:r>
            <a:r>
              <a:rPr lang="en-US" altLang="ja-JP" sz="3600" dirty="0" smtClean="0"/>
              <a:t>Japan </a:t>
            </a:r>
            <a:r>
              <a:rPr lang="ja-JP" altLang="en-US" sz="3600" dirty="0"/>
              <a:t>概要</a:t>
            </a:r>
          </a:p>
        </p:txBody>
      </p:sp>
      <p:graphicFrame>
        <p:nvGraphicFramePr>
          <p:cNvPr id="129188" name="Group 16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0319695"/>
              </p:ext>
            </p:extLst>
          </p:nvPr>
        </p:nvGraphicFramePr>
        <p:xfrm>
          <a:off x="158315" y="749000"/>
          <a:ext cx="8827371" cy="5992368"/>
        </p:xfrm>
        <a:graphic>
          <a:graphicData uri="http://schemas.openxmlformats.org/drawingml/2006/table">
            <a:tbl>
              <a:tblPr/>
              <a:tblGrid>
                <a:gridCol w="1512168"/>
                <a:gridCol w="1503680"/>
                <a:gridCol w="1082684"/>
                <a:gridCol w="1152128"/>
                <a:gridCol w="1043305"/>
                <a:gridCol w="1097280"/>
                <a:gridCol w="1436126"/>
              </a:tblGrid>
              <a:tr h="1444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日時</a:t>
                      </a:r>
                      <a:endParaRPr kumimoji="1" lang="en-US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場所</a:t>
                      </a:r>
                      <a:endParaRPr kumimoji="1" lang="en-US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参加費</a:t>
                      </a:r>
                      <a:endParaRPr kumimoji="1" lang="en-US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参加者</a:t>
                      </a:r>
                      <a:endParaRPr kumimoji="1" lang="en-US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Session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その他</a:t>
                      </a:r>
                      <a:endParaRPr kumimoji="1" lang="en-US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Japan Linux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Symposium</a:t>
                      </a: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3 day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(10/21-23)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秋葉原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50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～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60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(5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会場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アジア初開催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(2009</a:t>
                      </a: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年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LCJ</a:t>
                      </a: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2010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3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days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(9</a:t>
                      </a: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月末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六本木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50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～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70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(4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会場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名称を</a:t>
                      </a:r>
                      <a:r>
                        <a:rPr kumimoji="1" lang="en-US" altLang="ja-JP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LinuxCon</a:t>
                      </a: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Japan</a:t>
                      </a: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に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LCJ 2011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3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days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(6</a:t>
                      </a: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月初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パシフィコ横浜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Linux</a:t>
                      </a: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20</a:t>
                      </a: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LCJ</a:t>
                      </a: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2012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3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days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(6</a:t>
                      </a: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月初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パシフィコ横浜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約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600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名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70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～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仮想化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/</a:t>
                      </a:r>
                      <a:r>
                        <a:rPr kumimoji="1" lang="en-US" altLang="ja-JP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Tizen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/</a:t>
                      </a: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コンプライアンスの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Mini-Summit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LCJ</a:t>
                      </a: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2013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3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days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(5</a:t>
                      </a: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月末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GP創英角ｺﾞｼｯｸUB" pitchFamily="50" charset="-128"/>
                          <a:ea typeface="HGP創英角ｺﾞｼｯｸUB" pitchFamily="50" charset="-128"/>
                          <a:cs typeface="+mn-cs"/>
                        </a:rPr>
                        <a:t>東京</a:t>
                      </a:r>
                      <a:endParaRPr kumimoji="1" lang="en-US" altLang="ja-JP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GP創英角ｺﾞｼｯｸUB" pitchFamily="50" charset="-128"/>
                        <a:ea typeface="HGP創英角ｺﾞｼｯｸUB" pitchFamily="50" charset="-128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GP創英角ｺﾞｼｯｸUB" pitchFamily="50" charset="-128"/>
                          <a:ea typeface="HGP創英角ｺﾞｼｯｸUB" pitchFamily="50" charset="-128"/>
                          <a:cs typeface="+mn-cs"/>
                        </a:rPr>
                        <a:t>(</a:t>
                      </a:r>
                      <a:r>
                        <a:rPr kumimoji="1" lang="ja-JP" alt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GP創英角ｺﾞｼｯｸUB" pitchFamily="50" charset="-128"/>
                          <a:ea typeface="HGP創英角ｺﾞｼｯｸUB" pitchFamily="50" charset="-128"/>
                          <a:cs typeface="+mn-cs"/>
                        </a:rPr>
                        <a:t>椿山荘</a:t>
                      </a:r>
                      <a:r>
                        <a:rPr kumimoji="1" lang="en-US" altLang="ja-JP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GP創英角ｺﾞｼｯｸUB" pitchFamily="50" charset="-128"/>
                          <a:ea typeface="HGP創英角ｺﾞｼｯｸUB" pitchFamily="50" charset="-128"/>
                          <a:cs typeface="+mn-cs"/>
                        </a:rPr>
                        <a:t>)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ja-JP" sz="1600" dirty="0" smtClean="0"/>
                        <a:t>300/350/425</a:t>
                      </a:r>
                      <a:r>
                        <a:rPr lang="ja-JP" altLang="en-US" sz="1600" dirty="0" smtClean="0"/>
                        <a:t> </a:t>
                      </a:r>
                      <a:r>
                        <a:rPr lang="en-US" altLang="ja-JP" sz="1600" dirty="0" smtClean="0"/>
                        <a:t>USD</a:t>
                      </a: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約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600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80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～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100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 err="1" smtClean="0"/>
                        <a:t>CloudOpen</a:t>
                      </a:r>
                      <a:r>
                        <a:rPr lang="ja-JP" altLang="en-US" sz="1400" dirty="0" smtClean="0"/>
                        <a:t> </a:t>
                      </a:r>
                      <a:r>
                        <a:rPr lang="en-US" altLang="ja-JP" sz="1400" dirty="0" smtClean="0"/>
                        <a:t>Japan</a:t>
                      </a:r>
                      <a:endParaRPr lang="ja-JP" altLang="en-US" sz="1400" dirty="0" smtClean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LCJ</a:t>
                      </a: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2014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3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days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(5</a:t>
                      </a: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月末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GP創英角ｺﾞｼｯｸUB" pitchFamily="50" charset="-128"/>
                          <a:ea typeface="HGP創英角ｺﾞｼｯｸUB" pitchFamily="50" charset="-128"/>
                          <a:cs typeface="+mn-cs"/>
                        </a:rPr>
                        <a:t>東京</a:t>
                      </a:r>
                      <a:endParaRPr kumimoji="1" lang="en-US" altLang="ja-JP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GP創英角ｺﾞｼｯｸUB" pitchFamily="50" charset="-128"/>
                        <a:ea typeface="HGP創英角ｺﾞｼｯｸUB" pitchFamily="50" charset="-128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GP創英角ｺﾞｼｯｸUB" pitchFamily="50" charset="-128"/>
                          <a:ea typeface="HGP創英角ｺﾞｼｯｸUB" pitchFamily="50" charset="-128"/>
                          <a:cs typeface="+mn-cs"/>
                        </a:rPr>
                        <a:t>(</a:t>
                      </a:r>
                      <a:r>
                        <a:rPr kumimoji="1" lang="ja-JP" alt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GP創英角ｺﾞｼｯｸUB" pitchFamily="50" charset="-128"/>
                          <a:ea typeface="HGP創英角ｺﾞｼｯｸUB" pitchFamily="50" charset="-128"/>
                          <a:cs typeface="+mn-cs"/>
                        </a:rPr>
                        <a:t>椿山荘</a:t>
                      </a:r>
                      <a:r>
                        <a:rPr kumimoji="1" lang="en-US" altLang="ja-JP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GP創英角ｺﾞｼｯｸUB" pitchFamily="50" charset="-128"/>
                          <a:ea typeface="HGP創英角ｺﾞｼｯｸUB" pitchFamily="50" charset="-128"/>
                          <a:cs typeface="+mn-cs"/>
                        </a:rPr>
                        <a:t>)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約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600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人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80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～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100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400" dirty="0" err="1" smtClean="0"/>
                        <a:t>CloudOpen</a:t>
                      </a:r>
                      <a:r>
                        <a:rPr lang="ja-JP" altLang="en-US" sz="1400" dirty="0" smtClean="0"/>
                        <a:t> </a:t>
                      </a:r>
                      <a:r>
                        <a:rPr lang="en-US" altLang="ja-JP" sz="1400" dirty="0" smtClean="0"/>
                        <a:t>Japan</a:t>
                      </a:r>
                      <a:endParaRPr lang="ja-JP" altLang="en-US" sz="140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LCJ</a:t>
                      </a: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2015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3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days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(6</a:t>
                      </a: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月初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GP創英角ｺﾞｼｯｸUB" pitchFamily="50" charset="-128"/>
                          <a:ea typeface="HGP創英角ｺﾞｼｯｸUB" pitchFamily="50" charset="-128"/>
                          <a:cs typeface="+mn-cs"/>
                        </a:rPr>
                        <a:t>東京</a:t>
                      </a:r>
                      <a:endParaRPr kumimoji="1" lang="en-US" altLang="ja-JP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GP創英角ｺﾞｼｯｸUB" pitchFamily="50" charset="-128"/>
                        <a:ea typeface="HGP創英角ｺﾞｼｯｸUB" pitchFamily="50" charset="-128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GP創英角ｺﾞｼｯｸUB" pitchFamily="50" charset="-128"/>
                          <a:ea typeface="HGP創英角ｺﾞｼｯｸUB" pitchFamily="50" charset="-128"/>
                          <a:cs typeface="+mn-cs"/>
                        </a:rPr>
                        <a:t>(</a:t>
                      </a:r>
                      <a:r>
                        <a:rPr kumimoji="1" lang="ja-JP" alt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GP創英角ｺﾞｼｯｸUB" pitchFamily="50" charset="-128"/>
                          <a:ea typeface="HGP創英角ｺﾞｼｯｸUB" pitchFamily="50" charset="-128"/>
                          <a:cs typeface="+mn-cs"/>
                        </a:rPr>
                        <a:t>椿山荘</a:t>
                      </a:r>
                      <a:r>
                        <a:rPr kumimoji="1" lang="en-US" altLang="ja-JP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GP創英角ｺﾞｼｯｸUB" pitchFamily="50" charset="-128"/>
                          <a:ea typeface="HGP創英角ｺﾞｼｯｸUB" pitchFamily="50" charset="-128"/>
                          <a:cs typeface="+mn-cs"/>
                        </a:rPr>
                        <a:t>)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300/350/420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USD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約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600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人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80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～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400" dirty="0" err="1" smtClean="0"/>
                        <a:t>CloudOpen</a:t>
                      </a:r>
                      <a:r>
                        <a:rPr lang="ja-JP" altLang="en-US" sz="1400" dirty="0" smtClean="0"/>
                        <a:t> </a:t>
                      </a:r>
                      <a:r>
                        <a:rPr lang="en-US" altLang="ja-JP" sz="1400" dirty="0" smtClean="0"/>
                        <a:t>Japan</a:t>
                      </a:r>
                      <a:endParaRPr lang="ja-JP" altLang="en-US" sz="140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LCJ</a:t>
                      </a: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2016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3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days(7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月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GP創英角ｺﾞｼｯｸUB" pitchFamily="50" charset="-128"/>
                          <a:ea typeface="HGP創英角ｺﾞｼｯｸUB" pitchFamily="50" charset="-128"/>
                          <a:cs typeface="+mn-cs"/>
                        </a:rPr>
                        <a:t>東京</a:t>
                      </a:r>
                      <a:endParaRPr kumimoji="1" lang="en-US" altLang="ja-JP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GP創英角ｺﾞｼｯｸUB" pitchFamily="50" charset="-128"/>
                        <a:ea typeface="HGP創英角ｺﾞｼｯｸUB" pitchFamily="50" charset="-128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GP創英角ｺﾞｼｯｸUB" pitchFamily="50" charset="-128"/>
                          <a:ea typeface="HGP創英角ｺﾞｼｯｸUB" pitchFamily="50" charset="-128"/>
                          <a:cs typeface="+mn-cs"/>
                        </a:rPr>
                        <a:t>(</a:t>
                      </a:r>
                      <a:r>
                        <a:rPr kumimoji="1" lang="ja-JP" alt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GP創英角ｺﾞｼｯｸUB" pitchFamily="50" charset="-128"/>
                          <a:ea typeface="HGP創英角ｺﾞｼｯｸUB" pitchFamily="50" charset="-128"/>
                          <a:cs typeface="+mn-cs"/>
                        </a:rPr>
                        <a:t>椿山荘</a:t>
                      </a:r>
                      <a:r>
                        <a:rPr kumimoji="1" lang="en-US" altLang="ja-JP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GP創英角ｺﾞｼｯｸUB" pitchFamily="50" charset="-128"/>
                          <a:ea typeface="HGP創英角ｺﾞｼｯｸUB" pitchFamily="50" charset="-128"/>
                          <a:cs typeface="+mn-cs"/>
                        </a:rPr>
                        <a:t>)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325/375/475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USD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約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600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人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80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～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ContainerCon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Linux</a:t>
                      </a: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25</a:t>
                      </a: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年</a:t>
                      </a:r>
                      <a:endParaRPr kumimoji="1" lang="ja-JP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OSSJ</a:t>
                      </a: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2017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3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days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(5</a:t>
                      </a: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月末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東京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有明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350/425/500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USD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約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800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人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(ALS</a:t>
                      </a: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合せ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80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～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100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名称を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Open Source Summit</a:t>
                      </a: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Japan</a:t>
                      </a: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に</a:t>
                      </a:r>
                      <a:endParaRPr kumimoji="1" lang="ja-JP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615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今年</a:t>
            </a:r>
            <a:r>
              <a:rPr lang="ja-JP" altLang="en-US" dirty="0" smtClean="0"/>
              <a:t>のスポンサー各社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6</a:t>
            </a:fld>
            <a:endParaRPr lang="en-US" altLang="ja-JP"/>
          </a:p>
        </p:txBody>
      </p:sp>
      <p:pic>
        <p:nvPicPr>
          <p:cNvPr id="2050" name="Picture 2" descr="C:\Users\skato\work\work_OSS\20170530-0602_OpenSourceSummitJapan\DSC_0037.jpg"/>
          <p:cNvPicPr preferRelativeResize="0"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65590" y="1775126"/>
            <a:ext cx="6205308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kato\work\work_OSS\20170530-0602_OpenSourceSummitJapan\DSC_003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688584" y="1880828"/>
            <a:ext cx="6272696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9916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Keynote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(OSSJ)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836414"/>
            <a:ext cx="8229600" cy="5904954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Title : </a:t>
            </a:r>
            <a:r>
              <a:rPr lang="en-US" altLang="ja-JP" dirty="0" smtClean="0"/>
              <a:t>What </a:t>
            </a:r>
            <a:r>
              <a:rPr lang="en-US" altLang="ja-JP" dirty="0"/>
              <a:t>Software </a:t>
            </a:r>
            <a:r>
              <a:rPr lang="en-US" altLang="ja-JP" dirty="0" smtClean="0"/>
              <a:t>Matters</a:t>
            </a:r>
          </a:p>
          <a:p>
            <a:r>
              <a:rPr lang="en-US" altLang="ja-JP" dirty="0" smtClean="0"/>
              <a:t>Speaker : Jim </a:t>
            </a:r>
            <a:r>
              <a:rPr lang="en-US" altLang="ja-JP" dirty="0" err="1"/>
              <a:t>Zemlin</a:t>
            </a:r>
            <a:r>
              <a:rPr lang="en-US" altLang="ja-JP" dirty="0"/>
              <a:t>, Executive Director, The Linux </a:t>
            </a:r>
            <a:r>
              <a:rPr lang="en-US" altLang="ja-JP" dirty="0" smtClean="0"/>
              <a:t>Foundation</a:t>
            </a:r>
          </a:p>
          <a:p>
            <a:r>
              <a:rPr kumimoji="1" lang="ja-JP" altLang="en-US" dirty="0" smtClean="0"/>
              <a:t>概要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Open Source </a:t>
            </a:r>
            <a:r>
              <a:rPr lang="ja-JP" altLang="en-US" dirty="0" smtClean="0"/>
              <a:t>の広がり</a:t>
            </a:r>
            <a:endParaRPr kumimoji="1" lang="en-US" altLang="ja-JP" dirty="0" smtClean="0"/>
          </a:p>
          <a:p>
            <a:pPr lvl="2"/>
            <a:r>
              <a:rPr lang="en-US" altLang="ja-JP" dirty="0" smtClean="0"/>
              <a:t>Linux</a:t>
            </a:r>
            <a:r>
              <a:rPr lang="ja-JP" altLang="en-US" dirty="0" smtClean="0"/>
              <a:t> </a:t>
            </a:r>
            <a:r>
              <a:rPr lang="en-US" altLang="ja-JP" dirty="0" smtClean="0"/>
              <a:t>Foundation</a:t>
            </a:r>
            <a:r>
              <a:rPr lang="ja-JP" altLang="en-US" dirty="0" smtClean="0"/>
              <a:t> のサイトにあがっている</a:t>
            </a:r>
            <a:r>
              <a:rPr lang="en-US" altLang="ja-JP" dirty="0" smtClean="0"/>
              <a:t>Project</a:t>
            </a:r>
            <a:r>
              <a:rPr lang="ja-JP" altLang="en-US" dirty="0" smtClean="0"/>
              <a:t>：</a:t>
            </a:r>
            <a:r>
              <a:rPr lang="en-US" altLang="ja-JP" dirty="0" smtClean="0"/>
              <a:t>70</a:t>
            </a:r>
          </a:p>
          <a:p>
            <a:pPr lvl="2"/>
            <a:r>
              <a:rPr kumimoji="1" lang="en-US" altLang="ja-JP" dirty="0" err="1" smtClean="0"/>
              <a:t>Github</a:t>
            </a:r>
            <a:r>
              <a:rPr lang="ja-JP" altLang="en-US" dirty="0"/>
              <a:t> </a:t>
            </a:r>
            <a:r>
              <a:rPr lang="en-US" altLang="ja-JP" dirty="0" smtClean="0"/>
              <a:t>: </a:t>
            </a:r>
            <a:r>
              <a:rPr kumimoji="1" lang="en-US" altLang="ja-JP" dirty="0" smtClean="0"/>
              <a:t>64,000,000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Open Source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repositories</a:t>
            </a:r>
          </a:p>
          <a:p>
            <a:pPr lvl="2"/>
            <a:r>
              <a:rPr lang="en-US" altLang="ja-JP" dirty="0" err="1" smtClean="0"/>
              <a:t>SourceForge</a:t>
            </a:r>
            <a:r>
              <a:rPr lang="en-US" altLang="ja-JP" dirty="0"/>
              <a:t> </a:t>
            </a:r>
            <a:r>
              <a:rPr lang="en-US" altLang="ja-JP" dirty="0" smtClean="0"/>
              <a:t>: 430,000 Open Source projects</a:t>
            </a:r>
          </a:p>
          <a:p>
            <a:pPr lvl="2"/>
            <a:r>
              <a:rPr kumimoji="1" lang="en-US" altLang="ja-JP" dirty="0" smtClean="0"/>
              <a:t>Apache Software Foundation : 175 </a:t>
            </a:r>
            <a:r>
              <a:rPr kumimoji="1" lang="ja-JP" altLang="en-US" dirty="0" smtClean="0"/>
              <a:t>のコミュニティをマネージ 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その中で</a:t>
            </a:r>
            <a:r>
              <a:rPr kumimoji="1" lang="en-US" altLang="ja-JP" dirty="0" smtClean="0"/>
              <a:t>300</a:t>
            </a:r>
            <a:r>
              <a:rPr lang="ja-JP" altLang="en-US" dirty="0" smtClean="0"/>
              <a:t>を越える</a:t>
            </a:r>
            <a:r>
              <a:rPr lang="en-US" altLang="ja-JP" dirty="0" smtClean="0"/>
              <a:t>Project)</a:t>
            </a:r>
          </a:p>
          <a:p>
            <a:pPr lvl="2"/>
            <a:r>
              <a:rPr kumimoji="1" lang="en-US" altLang="ja-JP" dirty="0" smtClean="0"/>
              <a:t>Eclipse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Foundation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:</a:t>
            </a:r>
            <a:r>
              <a:rPr kumimoji="1" lang="ja-JP" altLang="en-US" dirty="0" smtClean="0"/>
              <a:t> </a:t>
            </a:r>
            <a:r>
              <a:rPr lang="ja-JP" altLang="en-US" dirty="0"/>
              <a:t>約</a:t>
            </a:r>
            <a:r>
              <a:rPr kumimoji="1" lang="en-US" altLang="ja-JP" dirty="0" smtClean="0"/>
              <a:t>300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projects</a:t>
            </a:r>
          </a:p>
          <a:p>
            <a:pPr lvl="2"/>
            <a:r>
              <a:rPr lang="en-US" altLang="ja-JP" dirty="0"/>
              <a:t>Open </a:t>
            </a:r>
            <a:r>
              <a:rPr lang="en-US" altLang="ja-JP" dirty="0" smtClean="0"/>
              <a:t>Stack</a:t>
            </a:r>
            <a:r>
              <a:rPr lang="ja-JP" altLang="en-US" dirty="0" smtClean="0"/>
              <a:t> </a:t>
            </a:r>
            <a:r>
              <a:rPr lang="en-US" altLang="ja-JP" dirty="0" smtClean="0"/>
              <a:t>:</a:t>
            </a:r>
            <a:r>
              <a:rPr lang="ja-JP" altLang="en-US" dirty="0" smtClean="0"/>
              <a:t> </a:t>
            </a:r>
            <a:r>
              <a:rPr lang="en-US" altLang="ja-JP" dirty="0" smtClean="0"/>
              <a:t>49</a:t>
            </a:r>
            <a:r>
              <a:rPr lang="ja-JP" altLang="en-US" dirty="0" smtClean="0"/>
              <a:t> </a:t>
            </a:r>
            <a:r>
              <a:rPr lang="en-US" altLang="ja-JP" dirty="0" smtClean="0"/>
              <a:t>projects teams </a:t>
            </a:r>
            <a:r>
              <a:rPr lang="ja-JP" altLang="en-US" dirty="0" smtClean="0"/>
              <a:t>で </a:t>
            </a:r>
            <a:r>
              <a:rPr lang="en-US" altLang="ja-JP" dirty="0" smtClean="0"/>
              <a:t>1,525</a:t>
            </a:r>
            <a:r>
              <a:rPr lang="ja-JP" altLang="en-US" dirty="0" smtClean="0"/>
              <a:t> </a:t>
            </a:r>
            <a:r>
              <a:rPr lang="en-US" altLang="ja-JP" dirty="0" smtClean="0"/>
              <a:t>project</a:t>
            </a:r>
            <a:r>
              <a:rPr lang="ja-JP" altLang="en-US" dirty="0" smtClean="0"/>
              <a:t> </a:t>
            </a:r>
            <a:r>
              <a:rPr lang="en-US" altLang="ja-JP" dirty="0" smtClean="0"/>
              <a:t>repositories</a:t>
            </a:r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6489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Keynote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(OSSJ)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836414"/>
            <a:ext cx="8229600" cy="5904954"/>
          </a:xfrm>
        </p:spPr>
        <p:txBody>
          <a:bodyPr>
            <a:normAutofit/>
          </a:bodyPr>
          <a:lstStyle/>
          <a:p>
            <a:r>
              <a:rPr kumimoji="1" lang="en-US" altLang="ja-JP" sz="2800" dirty="0" smtClean="0"/>
              <a:t>Linux</a:t>
            </a:r>
            <a:r>
              <a:rPr kumimoji="1" lang="ja-JP" altLang="en-US" sz="2800" dirty="0" smtClean="0"/>
              <a:t> </a:t>
            </a:r>
            <a:r>
              <a:rPr kumimoji="1" lang="en-US" altLang="ja-JP" sz="2800" dirty="0" smtClean="0"/>
              <a:t>Foundation</a:t>
            </a:r>
            <a:r>
              <a:rPr kumimoji="1" lang="ja-JP" altLang="en-US" sz="2800" dirty="0" smtClean="0"/>
              <a:t> のサイトに載っている</a:t>
            </a:r>
            <a:r>
              <a:rPr kumimoji="1" lang="en-US" altLang="ja-JP" sz="2800" dirty="0" smtClean="0"/>
              <a:t>Project</a:t>
            </a:r>
            <a:endParaRPr kumimoji="1" lang="ja-JP" altLang="en-US" sz="2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8</a:t>
            </a:fld>
            <a:endParaRPr lang="en-US" altLang="ja-JP"/>
          </a:p>
        </p:txBody>
      </p:sp>
      <p:pic>
        <p:nvPicPr>
          <p:cNvPr id="6" name="図 5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1484784"/>
            <a:ext cx="4572000" cy="2509700"/>
          </a:xfrm>
          <a:prstGeom prst="rect">
            <a:avLst/>
          </a:prstGeom>
        </p:spPr>
      </p:pic>
      <p:pic>
        <p:nvPicPr>
          <p:cNvPr id="7" name="図 6" descr="画面の領域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4096593"/>
            <a:ext cx="4716016" cy="2572767"/>
          </a:xfrm>
          <a:prstGeom prst="rect">
            <a:avLst/>
          </a:prstGeom>
        </p:spPr>
      </p:pic>
      <p:pic>
        <p:nvPicPr>
          <p:cNvPr id="8" name="図 7" descr="画面の領域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504" y="1484784"/>
            <a:ext cx="4572000" cy="2432186"/>
          </a:xfrm>
          <a:prstGeom prst="rect">
            <a:avLst/>
          </a:prstGeom>
        </p:spPr>
      </p:pic>
      <p:pic>
        <p:nvPicPr>
          <p:cNvPr id="9" name="図 8" descr="画面の領域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005064"/>
            <a:ext cx="4572000" cy="1209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29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Keynote (OSSJ)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9</a:t>
            </a:fld>
            <a:endParaRPr lang="en-US" altLang="ja-JP"/>
          </a:p>
        </p:txBody>
      </p:sp>
      <p:pic>
        <p:nvPicPr>
          <p:cNvPr id="7" name="コンテンツ プレースホルダー 6" descr="画面の領域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0" y="692696"/>
            <a:ext cx="5194843" cy="3312368"/>
          </a:xfrm>
        </p:spPr>
      </p:pic>
      <p:pic>
        <p:nvPicPr>
          <p:cNvPr id="8" name="図 7" descr="画面の領域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905" y="2996952"/>
            <a:ext cx="4181553" cy="3845390"/>
          </a:xfrm>
          <a:prstGeom prst="rect">
            <a:avLst/>
          </a:prstGeom>
        </p:spPr>
      </p:pic>
      <p:sp>
        <p:nvSpPr>
          <p:cNvPr id="10" name="四角形吹き出し 9"/>
          <p:cNvSpPr/>
          <p:nvPr/>
        </p:nvSpPr>
        <p:spPr>
          <a:xfrm>
            <a:off x="25852" y="4217020"/>
            <a:ext cx="4762171" cy="2585324"/>
          </a:xfrm>
          <a:prstGeom prst="wedgeRectCallout">
            <a:avLst>
              <a:gd name="adj1" fmla="val -21359"/>
              <a:gd name="adj2" fmla="val -62641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5852" y="4217021"/>
            <a:ext cx="49781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OSS</a:t>
            </a:r>
            <a:r>
              <a:rPr kumimoji="1" lang="ja-JP" altLang="en-US" dirty="0" smtClean="0"/>
              <a:t> プロジェクトの成果がプロダクトを産み</a:t>
            </a:r>
            <a:endParaRPr kumimoji="1" lang="en-US" altLang="ja-JP" dirty="0" smtClean="0"/>
          </a:p>
          <a:p>
            <a:r>
              <a:rPr lang="ja-JP" altLang="en-US" dirty="0" smtClean="0"/>
              <a:t>プロダクトが出るので利益が出て</a:t>
            </a:r>
            <a:endParaRPr lang="en-US" altLang="ja-JP" dirty="0" smtClean="0"/>
          </a:p>
          <a:p>
            <a:r>
              <a:rPr kumimoji="1" lang="ja-JP" altLang="en-US" dirty="0" smtClean="0"/>
              <a:t>その利益を</a:t>
            </a:r>
            <a:r>
              <a:rPr kumimoji="1" lang="en-US" altLang="ja-JP" dirty="0" smtClean="0"/>
              <a:t>OSS</a:t>
            </a:r>
            <a:r>
              <a:rPr kumimoji="1" lang="ja-JP" altLang="en-US" dirty="0" smtClean="0"/>
              <a:t>プロジェクトに投資する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このサイクルが回るには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ガバナンス，開発プロセス，インフラ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セキュリティ</a:t>
            </a:r>
            <a:r>
              <a:rPr kumimoji="1" lang="en-US" altLang="ja-JP" dirty="0" smtClean="0"/>
              <a:t>)</a:t>
            </a:r>
            <a:r>
              <a:rPr kumimoji="1" lang="ja-JP" altLang="en-US" dirty="0" err="1" smtClean="0"/>
              <a:t>，</a:t>
            </a:r>
            <a:r>
              <a:rPr kumimoji="1" lang="ja-JP" altLang="en-US" dirty="0" smtClean="0"/>
              <a:t>エコシステム自体の開発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発展</a:t>
            </a:r>
            <a:r>
              <a:rPr kumimoji="1" lang="en-US" altLang="ja-JP" dirty="0" smtClean="0"/>
              <a:t>)</a:t>
            </a:r>
            <a:r>
              <a:rPr kumimoji="1" lang="ja-JP" altLang="en-US" dirty="0" err="1" smtClean="0"/>
              <a:t>，</a:t>
            </a:r>
            <a:r>
              <a:rPr kumimoji="1" lang="en-US" altLang="ja-JP" dirty="0" smtClean="0"/>
              <a:t>IP</a:t>
            </a:r>
            <a:r>
              <a:rPr kumimoji="1" lang="ja-JP" altLang="en-US" dirty="0" smtClean="0"/>
              <a:t>のマネージメント，が必要</a:t>
            </a:r>
            <a:endParaRPr kumimoji="1" lang="ja-JP" altLang="en-US" dirty="0"/>
          </a:p>
        </p:txBody>
      </p:sp>
      <p:sp>
        <p:nvSpPr>
          <p:cNvPr id="11" name="四角形吹き出し 10"/>
          <p:cNvSpPr/>
          <p:nvPr/>
        </p:nvSpPr>
        <p:spPr>
          <a:xfrm>
            <a:off x="5436096" y="1916832"/>
            <a:ext cx="3600400" cy="693769"/>
          </a:xfrm>
          <a:prstGeom prst="wedgeRectCallout">
            <a:avLst>
              <a:gd name="adj1" fmla="val -21011"/>
              <a:gd name="adj2" fmla="val 116104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436096" y="1916833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Open </a:t>
            </a:r>
            <a:r>
              <a:rPr lang="en-US" altLang="ja-JP" dirty="0" smtClean="0"/>
              <a:t>Source</a:t>
            </a:r>
            <a:r>
              <a:rPr lang="ja-JP" altLang="en-US" dirty="0" smtClean="0"/>
              <a:t>がサイクルを回し続ける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041351511"/>
      </p:ext>
    </p:extLst>
  </p:cSld>
  <p:clrMapOvr>
    <a:masterClrMapping/>
  </p:clrMapOvr>
</p:sld>
</file>

<file path=ppt/theme/theme1.xml><?xml version="1.0" encoding="utf-8"?>
<a:theme xmlns:a="http://schemas.openxmlformats.org/drawingml/2006/main" name="1_標準デザイン">
  <a:themeElements>
    <a:clrScheme name="1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標準デザイン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16383</TotalTime>
  <Words>1434</Words>
  <Application>Microsoft Office PowerPoint</Application>
  <PresentationFormat>画面に合わせる (4:3)</PresentationFormat>
  <Paragraphs>271</Paragraphs>
  <Slides>20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1" baseType="lpstr">
      <vt:lpstr>1_標準デザイン</vt:lpstr>
      <vt:lpstr>Automotive Linux Summit 2017 Open Source Summit Japan 2017 Short Report</vt:lpstr>
      <vt:lpstr>目次</vt:lpstr>
      <vt:lpstr>Automotive Linux Summit 概要</vt:lpstr>
      <vt:lpstr>Open Source Summit Japan 概要</vt:lpstr>
      <vt:lpstr>Open Source Summit Japan 概要</vt:lpstr>
      <vt:lpstr>今年のスポンサー各社</vt:lpstr>
      <vt:lpstr>Keynote (OSSJ)</vt:lpstr>
      <vt:lpstr>Keynote (OSSJ)</vt:lpstr>
      <vt:lpstr>Keynote (OSSJ)</vt:lpstr>
      <vt:lpstr>Keynote (ALS)</vt:lpstr>
      <vt:lpstr>Keynote (ALS)</vt:lpstr>
      <vt:lpstr>Keynote (ALS)</vt:lpstr>
      <vt:lpstr>Keynote (ALS)</vt:lpstr>
      <vt:lpstr>Keynote (ALS)</vt:lpstr>
      <vt:lpstr>他，Sessionなど</vt:lpstr>
      <vt:lpstr>デモの様子</vt:lpstr>
      <vt:lpstr>PowerPoint プレゼンテーション</vt:lpstr>
      <vt:lpstr>デモの様子</vt:lpstr>
      <vt:lpstr>デモの様子</vt:lpstr>
      <vt:lpstr>PowerPoint プレゼンテーション</vt:lpstr>
    </vt:vector>
  </TitlesOfParts>
  <Company>Panasonic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ELC2010_Report</dc:title>
  <dc:creator>Shinsuke Kato</dc:creator>
  <cp:lastModifiedBy>skato</cp:lastModifiedBy>
  <cp:revision>340</cp:revision>
  <cp:lastPrinted>2017-06-23T05:28:05Z</cp:lastPrinted>
  <dcterms:created xsi:type="dcterms:W3CDTF">2010-03-23T05:55:06Z</dcterms:created>
  <dcterms:modified xsi:type="dcterms:W3CDTF">2017-06-23T05:29:35Z</dcterms:modified>
</cp:coreProperties>
</file>